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16.xml" ContentType="application/vnd.openxmlformats-officedocument.presentationml.notesSlide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1" r:id="rId1"/>
    <p:sldMasterId id="2147483652" r:id="rId2"/>
  </p:sldMasterIdLst>
  <p:notesMasterIdLst>
    <p:notesMasterId r:id="rId32"/>
  </p:notesMasterIdLst>
  <p:handoutMasterIdLst>
    <p:handoutMasterId r:id="rId33"/>
  </p:handoutMasterIdLst>
  <p:sldIdLst>
    <p:sldId id="256" r:id="rId3"/>
    <p:sldId id="465" r:id="rId4"/>
    <p:sldId id="496" r:id="rId5"/>
    <p:sldId id="516" r:id="rId6"/>
    <p:sldId id="517" r:id="rId7"/>
    <p:sldId id="518" r:id="rId8"/>
    <p:sldId id="474" r:id="rId9"/>
    <p:sldId id="520" r:id="rId10"/>
    <p:sldId id="473" r:id="rId11"/>
    <p:sldId id="521" r:id="rId12"/>
    <p:sldId id="510" r:id="rId13"/>
    <p:sldId id="511" r:id="rId14"/>
    <p:sldId id="477" r:id="rId15"/>
    <p:sldId id="467" r:id="rId16"/>
    <p:sldId id="522" r:id="rId17"/>
    <p:sldId id="523" r:id="rId18"/>
    <p:sldId id="504" r:id="rId19"/>
    <p:sldId id="470" r:id="rId20"/>
    <p:sldId id="524" r:id="rId21"/>
    <p:sldId id="525" r:id="rId22"/>
    <p:sldId id="479" r:id="rId23"/>
    <p:sldId id="478" r:id="rId24"/>
    <p:sldId id="526" r:id="rId25"/>
    <p:sldId id="527" r:id="rId26"/>
    <p:sldId id="486" r:id="rId27"/>
    <p:sldId id="480" r:id="rId28"/>
    <p:sldId id="528" r:id="rId29"/>
    <p:sldId id="529" r:id="rId30"/>
    <p:sldId id="530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CC"/>
    <a:srgbClr val="66FF33"/>
    <a:srgbClr val="FF9999"/>
    <a:srgbClr val="FF6600"/>
    <a:srgbClr val="006699"/>
    <a:srgbClr val="CC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3" autoAdjust="0"/>
    <p:restoredTop sz="94737" autoAdjust="0"/>
  </p:normalViewPr>
  <p:slideViewPr>
    <p:cSldViewPr>
      <p:cViewPr varScale="1">
        <p:scale>
          <a:sx n="56" d="100"/>
          <a:sy n="56" d="100"/>
        </p:scale>
        <p:origin x="1421" y="-9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2E52501-D458-48A4-83ED-7170DA369BC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42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1T14:25:01.432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84 0,'21'0'125,"85"0"-109,-43 0-16,-20 0 15,62 22-15,-41-22 16,42 0-16,0 0 15,-43 42-15,43-42 16,-43 0-16,22 0 0,21 0 16,0 0-16,42 0 15,-42 0-15,-22 0 16,65 0-16,-44 0 16,-41 21-16,-1-21 15,-41 0-15,-1 0 16,21 0-16,-21 0 109,0 0-109,22 0 16,-22 0-16,0 0 15,0 0-15,22 0 16,-22 0-16,42 0 16,-42 0-16,64 0 15,21 0-15,42-42 16,-84 42-16,41-43 16,1 22-16,-85 0 15,1 21-15,-22-42 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2:19.489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3 0,'21'0'78,"1"0"-62,20 0 0,-21 0-16,0 0 15,22 0-15,-22 0 16,0 0-16,0 0 16,21 0-16,-20 0 15,41 0-15,-42 0 16,0 0-16,43 0 0,-43 0 15,43 0-15,-1 0 16,-42 0-16,43 0 16,-43 0-16,64 0 15,-22 0-15,1 0 16,41 0-16,-83 0 16,83 0-16,-41 0 15,-1 0-15,43 42 16,-85-42-16,64 0 15,-21 0-15,-43 0 0,21 0 16,-21 0-16,0 0 16,1 0-16,20 0 15,-21 0-15,0 0 16,22 0-16,-22 0 31,0 0 0,0 0-15,21 0 0,-20 0-16,-1 0 15,0 0-15,21 0 16,-21 0-16,1 0 0,20 0 16,-21 0-1,43 0-15,-22 0 0,0 0 16,1 0-16,-1 0 15,-21 0-15,0 0 16,22 0 62,-22 0-31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2:25.047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0 100 0,'42'0'157,"-20"0"-142,-1 0-15,0 0 16,21 0-16,-21 0 15,1 21-15,20-21 16,-21 0-16,0 0 16,43 0-16,-1 0 15,-42 0-15,43 0 16,-1 0-16,-20 0 16,20 0-16,-20 0 15,-1 0-15,0 0 16,-21 0-16,1 0 15,-1 0-15,21 0 16,-21 0-16,43 0 0,-43 0 16,0 0-16,21 0 15,-20 0-15,-1 0 16,0 0 0,21 0-16,-21 0 15,1 0-15,20 0 16,-21 0-16,0 0 15,0 0-15,22 0 16,-22 0 0,0 0-16,21 0 15,-20 0-15,-1 0 0,0 0 32,21 0-1,1 0-16,-1 0-15,-21 0 0,0 0 16,0 0-16,22 0 16,-1 0-16,0-21 15,-20 21-15,-1 0 16,21 0-16,-21 0 16,0-21-16,1 21 15,20 0-15,-21 0 16,43 0-16,-43-42 15,0 42-15,21 0 16,-21 0-16,1 0 16,-1 0-16,21 0 15,-21 0-15,0 0 16,-21-21-16,43 21 16,-22 0-16,0 0 15,0 0-15,22 0 16,-22 0-16,0 0 15,0 0 1,21 0-16,-20 0 31,-1 0-31,21 0 16,-21 0 0,0 0-1,1 0 1,20 0-1,-21 0-15,0 0 16,22 0 0,-22 0-1,0 0 17,0 0-17,21 0 1,-20 0-16,41 0 15,1 0-15,-43 0 16,42 0-16,-42 0 0,1 0 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2:57.117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0,'21'0'125,"1"0"-125,20 0 16,0 0-1,1 0 1,-1 0-16,21 0 15,-20 0-15,41 0 16,-62 0-16,41 0 16,43 0-16,-43 0 0,-20 0 15,20 0-15,1 0 16,42 0-16,-43 0 16,1 0-16,-1 0 15,-42 0-15,43 0 16,-43 0-16,0 0 15,0 0-15,22 0 16,-22 0 0,0 0 62,21 0-47,-21 0-15,1 0-1,-1 0 1,21 0 31,-21 0-16,0 0-31,22 0 16,-22 0-16,0 0 15,43 0-15,-1 0 16,1 0-16,-22 0 16,21 0-16,-20 0 15,-1 0-15,0 0 16,-20 0-16,-1 0 15,0 0-15,21 0 16,-21 0 0,1 0 15,20 0 0,-21 0 0,0 0-15,0 0 0,22 0-1,-22 0-15,0 0 16,21 0 0,-20 0-1,-1 0 16,0 0 141,21 0-156,-21 0 0,1 0-16,20 0 15,-21 0 16,0 0 1,0 0 46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2:58.894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0 112 0,'21'0'94,"21"-21"-94,-20 21 16,-1 0-1,-21-21-15,42 21 0,-21 0 16,0 0-16,1-21 31,20 21-15,-21 0-16,0 0 15,22 0 1,-22 0 0,0 0-1,0 0-15,21 0 16,-20 0-1,-1 0 1,0 0 0,21 0-16,-21-43 31,1 43-31,20 0 16,-21 0 30,0 0-30,0 0 31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3:01.236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 0,'42'0'93,"-20"0"-77,-1 0 15,21 0-31,-21 0 32,0 0-32,1 0 15,20 0 1,-21 0-16,0 0 15,22 22-15,-22-22 16,0 0-16,0 0 0,21 0 16,-20 0-16,-1 0 15,21 0 1,-21 0 0,0 0 30,1 0-14,20 0-17,-21 0 1,0 0 31,22 0 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3:03.425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86 0,'21'0'156,"0"0"-156,0 0 16,43 0 15,-43 0-15,0 0 0,21 0 15,-20 0-16,-1 0 17,21 0 77,-21 0-93,0 0 15,1 0-31,20 0 16,-21 0-1,-21-21 16,21 21-15,22 0 375,-22 0-360,0 0 0,0 0-15,21-21-1,-20 21 17,-1 0-32,0-43 15,21 43 17,-21 0-17,1 0-15,20 0 16,-21 0 15,0 0 32,0 0-1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3:11.885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0,'63'21'16,"-42"-21"0,0 0-16,1 0 0,20 0 15,0 0-15,43 21 16,-64-21-16,43 0 15,-43 0-15,0 0 16,0 0-16,43 0 16,-1 0-16,-42 0 15,22 0-15,-1 0 16,0 0-16,-21 0 16,1 0-16,-1 0 15,42 0-15,-42 0 16,22 0 78,-22 0-79,0 0-15,21 0 16,-20 0-16,-1 0 15,0 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3:13.830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21 0,'21'0'94,"21"0"-78,1 0-16,-1 0 15,-21 0-15,43 0 16,-22 0-16,22 0 16,-1 0-16,-42 0 15,43 0-15,-43 0 16,42 0-16,1 0 15,-43 0-15,85 0 16,-85 0-16,64 0 0,-22 0 16,1 0-16,42 0 15,-85 0-15,42 0 16,-63-21 93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3:16.879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65 0,'43'0'16,"-22"0"0,0 0-16,0 0 15,22-43-15,-22 43 16,0 0-16,42 0 15,-41 0-15,20 0 16,-21 0-16,0 0 16,0 0-1,22 0 1,-22 0 0,0 0-1,21 0-15,-20 0 16,-1 0-16,0 0 15,21-21 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1T14:30:02.615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0 127 0,'21'0'172,"64"0"-157,21 0-15,-43 0 16,43 0-16,-85 84 16,0-84-16,22 0 15,20 22-15,-42-22 0,0 0 16,43 0-16,-43 0 16,0 0-16,22 0 15,-22 0 1,0 0-16,21 0 15,-21 0 95,1 0-110,-1 0 0,21 0 15,0 0-15,43 0 32,-43 0-32,1186-191 562,-1207 191-312,106-42-234,-106 42-1,43 0-15,-43 0 16,0 0 31,22 0-47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1T14:25:15.840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0,'21'0'406,"85"0"-406,-85 0 16,0 42-16,0-42 15,43 22-15,-22-22 16,-21 21-16,0 21 16,0-42-16,22 0 312,-1 21-296,43 22-16,-43-43 15,0 21-15,-20-21 16,-1 0-16,21 0 31,-21 0-15,0 0-1,1 0 1,20 0-16,-21 0 109,0 0-77,22 0-1,-22 0 63,0 21-79,0 0-15,21-21 16,1 42-16,-1-20 16,-21-22-16,43 21 15,-43 21-15,0-21 0,21-21 16,-20 21-16,-1-21 15,21 43 1,-21-43 187,0 21-187,43 0-16,-43 21 15,43-20-15,-43-22 16,-21 21-16,63-21 16,-42 42-16,22-42 15,-43 21-15,42 0 16,0-21-16,-42 43 16,22-43-16,-1 21 15,0-21 1,21 0-1,-21 21-15,1-21 16,-22 21-16,42-21 16,-21 0-1,0 0 63,0 43-62,22-22-16,-1-21 16,0 21-16,-20-21 0,-1 21 15,21-21-15,-21 0 16,-21 42-16,21-42 156,-21 22-156,22-22 0,20 21 16,-21-21-16,0 0 15,-21 42-15,43-42 16,-22 0-16,-21 21 16,21-21-16,0 0 15,-21 21-15,64-21 16,-43 22-16,21-22 16,-21 0-16,0 42 15,1-42 1,-22 21-16,42-21 15,-21 0 17,0 0-17,22 0 1,-22 0-16,-21 21 16,21-21-16,0 0 31,21 0-16,-20 0 1,-22 43-16,21-43 16,-21 21-16,42-21 15,-21 0 1,0 21 0,1 0-16,41 43 15,43-22-15,-43-21 0,1 21 16,-1 1-16,-20-22 15,-22-21-15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1T14:30:06.302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0,'63'0'172,"1"0"-172,20 0 15,-20 0-15,42 21 16,-1-21-16,-41 42 15,-1-42-15,43 0 16,0 0-16,0 21 16,-64-21-16,22 0 15,42 0-15,-43 0 16,-42 0-16,43 0 16,-43 0-16,42 43 15,-41-43-15,20 21 16,43 21-16,20-21 15,1 22-15,-42-22 16,-1-21-16,1 0 16,-1 0-16,1 0 15,-22 0-15,0 0 0,1 0 16,20 0-16,1 0 16,-22 0-16,-21 0 15,0 0-15,22 0 16,-1 0-1,22 0-15,-1 0 16,1 0-16,41 0 16,-41 0-16,-22 0 15,1 0-15,-22 0 16,0 0-16,21-21 16,-21 21-16,1 0 15,-1 0 1,42 0-1,85-43 1,-84 43-16,-1 0 16,1 0-16,-43-21 15,0 21-15,22 0 32,-22 0-1,0 0 0,0-42-31,21 42 16,-20-21-16,-1-1 0,0 22 15,21 0-15,-21 0 94,1 0-78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1T14:25:23.865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0 0,'21'0'141,"43"0"-125,42 0-16,-1 0 15,-41 0-15,63 0 0,-21 0 16,42 0-16,-85 42 16,43-42-16,0 43 15,42-43-15,-127 21 16,1-21 62,-1 0-78,21 0 16,-21 0-16,0 0 15,1 0-15,20 0 0,-21 0 16,43 0-1,-43 0-15,0 0 16,21 0-16,-21 0 31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1T14:25:32.182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2011 0,'0'-21'63,"21"-22"-63,-21 22 15,21 0-15,0-21 16,-21-1-16,42 1 0,-20 21 15,41-43-15,-63 43 16,21 0-16,0 21 16,-21-42-16,43 42 15,-22 0 63,42-22-78,1 22 16,-1-21-16,-41-21 16,-1 42-16,42-21 0,-42 21 15,22-21-15,-22 21 16,0 0 46,0 0-46,22 0 0,-22 0-1,0 0-15,21 0 16,1-43-16,-1 43 16,43-21-16,-64-21 15,21 42-15,0-21 16,1-1-16,-43-20 0,21 42 15,-21-21 1,21 21 140,21 0-156,-20-21 16,-1 21-16,0-21 16,21 21-16,-21-43 15,1 43 1,-1 0-1,21 0 1,-21 0-16,0 0 16,22 0-16,-22 0 15,0 0-15,-21-21 16,21 21-16,22 0 16,-22 0-1,0 0-15,21 0 16,-21 0 15,1 0-15,-1 0-16,21 0 15,-21 0 95,0 0-95,22 0-15,-22-21 16,0 21 0,0-42-16,22 42 15,-43-22 1,21 22-16,-21-21 15,21 21-15,21-21 16,-21 21-16,-21-42 16,22 42 46,-22-21-46,21 21-16,21 0 15,-42-22-15,21 22 16,0-21-16,1-21 16,20 42-16,-42-21 15,21 0-15,0-22 16,-21 22 15,43 21-31,-43-21 16,21 21 109,-21-21-125,21 21 15,0 0-15,21 0 16,-42-43-16,22 43 16,-1 0-16,21-21 15,-21 21 1,-21-21-16,21-21 16,1 42-16,-22-21 15,42 21-15,-42-22 16,21 22-16,-21-21 0,21 21 15,-21-42-15,43 42 16,-43-21-16,21 21 16,-21-21-1,21 21-15,-21-43 16,21 43-16,-21-21 16,42 21-16,-20-21 15,-1 21-15,0-21 16,21-22-16,-21 43 15,1-21-15,20 0 16,-21 0-16,43-21 16,-43 20-16,0 1 15,-21-21-15,42 42 0,-42-21 16,21 21 0,1-21 15,-1 21-16,21-43 1,-21 22 15,0 21-15,-21-21 31,22 21-47,-22 21 672,42 43-657,-42-22-15,21-21 16,0 0-16,22 0 16,-22 22-16,0-43 15,-21 21-15,0 0 125,0 0-109,0 22-16,42-43 15,-21 21-15,-21 0 16,22 21-16,-22-21 16,21-21-1,21 22 63,-21-22-62,-21 21 0,21-21-1,22 0-15,-43 42 16,21-42 0,0 21-16,0 0 15,22 22 16,-22-43-31,0 21 16,0 0 0,21-21-16,-20 0 15,-22 21-15,63 22 16,-42-22-16,0-21 16,22 21-16,41 21 15,-62-21-15,41 22 16,-42-22-16,22-21 15,-22 21-15,0-21 16,-21 21-16,42-21 0,-21 0 16,1 0 15,-22 43-15,0-22-1,21-21 79,21 21-78,-21-21-1,-21 21-15,21-21 0,22 0 16,-1 42-16,0-20 0,-20-22 15,-1 0-15,0 0 16,21 21 0,-21-21-16,1 42 15,20-42-15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1T14:25:38.422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0 402 0,'42'0'203,"-20"0"-203,-1-21 16,0 0-16,21 21 16,22-42-16,-43 42 15,42-21-15,1 21 0,-43-22 16,43-20-1,-1 42-15,-42-21 0,43 21 16,-43-21-16,0-22 16,0 43-16,22 0 15,-43-21-15,21 21 16,0 0 187,0 0-187,21 0-16,-20 0 15,41 0-15,-42-21 16,43 21-16,-1-42 16,1 42-16,-1-21 15,-42 21-15,43 0 0,-43-43 16,0 43-16,22 0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1:16.428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4 0,'22'0'172,"-1"0"-172,21 0 15,0 0-15,1 0 16,-22 0-16,42 0 0,-41 0 16,-1 0-16,42 0 15,1 0-15,-1 0 16,1 0-16,-1 0 15,1 0-15,-43 0 16,42 0-16,-41 0 16,-1 0-16,0 0 15,21 0-15,-21 0 16,1 0-16,41 0 16,-42 0-16,22 0 15,-22 0-15,0 0 16,0 0-16,21 0 15,-20 0 1,-1 0-16,0 0 16,21 0-16,-21 0 15,1 0-15,20 0 16,-21 21-16,0-21 16,0 0 15,22 0-16,-22 0 17,0 0-17,21 0-15,-20 0 16,-1 0 0,0 0-16,21 0 15,-21 0-15,43 43 16,-43-43-16,0 0 15,43 0-15,-43 0 16,42 21-16,43-21 16,0 42-16,-42-42 15,-1 21-15,43-21 16,-21 0-16,-43 43 16,-21-43-16,0 0 15,22 0-15,-22 0 31,0 0-15,0 0 15,21 0-31,-20 0 16,-1 0 15,21 0-31,-21 0 16,0 0-16,43 0 15,-43 0-15,0 0 16,22 0-16,-1 0 16,0 0-16,1 0 15,-1 0-15,0 0 16,1 0-16,-1 0 0,0 0 16,-21 0-16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1:46.160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23 0,'43'0'313,"-22"0"-297,0 0-1,0 0 1,22 0-16,-22 0 15,0 0-15,21 0 16,-21 0 0,1 0-1,-1 0 17,21 0-32,-21 0 15,0 0 1,22 0-1,-22 0 204,0 0-219,0 0 16,22 0-16,-22 0 15,-21-21-15,21 21 16,0 0 15,21 0 1,-20 0-17,-1 0 16,21 0-15,-21 0 31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1:58.804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78 0,'43'0'62,"-22"0"-62,0 0 16,21 0-1,-21 0-15,1 0 16,41 0-16,-42 0 16,43 0-16,-43 0 15,0 0-15,21 0 16,1 0-16,-1 0 15,-21 0-15,0 0 16,1 0-16,20 0 16,-21 0-16,0 0 15,22 0-15,-22 0 16,-21-21 0,21 21-16,0 0 15,21 0 32,-20 0-31,-1 0 15,21 0-31,-21 0 16,0 0-1,1 0-15,20 0 16,-21 0-16,0 0 15,22 0-15,-22 0 16,0 0-16,0 0 16,21 0-1,-20 0-15,-1 0 16,0 0-16,42 0 16,1 0-16,-43-43 15,43 43-15,-43 0 16,21 0-16,-21 0 78,0 0-62,1 0-1,20 0-15,-21 0 16,0 0-16,43 0 15,-43 0-15,21 0 16,-21 0-16,1 22 16,-1-22-16,85 0 15,-1 0-15,1 21 16,-21 21-16,63-42 16,-84 21-16,41-21 0,-41 0 15,-1 0-15,-41 0 16,-1 0 31,21 0-16,-21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8-04-10T19:12:11.975"/>
    </inkml:context>
    <inkml:brush xml:id="br0">
      <inkml:brushProperty name="width" value="0.10583" units="cm"/>
      <inkml:brushProperty name="height" value="0.211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0 0,'22'0'78,"-1"0"-78,0 0 16,0 0-16,21 0 16,-20 0-16,-1 0 15,42 0-15,-42 0 16,43 0-16,-43 0 0,21 0 16,-20 0-1,-1 0-15,0 0 16,21 0 15,-21 0-15,1 0 15,20 0-31,-21 0 31,0 0 0,0 0 1,22 0 30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6F1E372-AB92-43F6-948C-EABE12181A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727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3D5B55A-9326-4063-B4EE-F58E538AE157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61877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795156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88806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825446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346853-52C5-4BD2-B98F-D058A229C2B6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32430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201834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25383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82944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676429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040584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28988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346853-52C5-4BD2-B98F-D058A229C2B6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902691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20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290731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346853-52C5-4BD2-B98F-D058A229C2B6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21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852714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22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8830878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23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529055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24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146797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346853-52C5-4BD2-B98F-D058A229C2B6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25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22228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26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472826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27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467475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28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906797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346853-52C5-4BD2-B98F-D058A229C2B6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29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48771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346853-52C5-4BD2-B98F-D058A229C2B6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89243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09838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92283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181768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20778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25539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E9ACC2-CA6E-4CD3-91A7-FEA80D1F1C9E}" type="slidenum">
              <a:rPr lang="en-GB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GB" alt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54380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C543F-0A4E-49B2-9882-045A8B317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3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673C3-0EF0-491A-A845-E87FAF0B2A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46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7531-BAA2-4DA6-8136-8DBDB5FB4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69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5D9A4-1222-4BB5-8FDE-50BE91454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2965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51461-B358-489F-9C56-BCFEB40EB3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84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5DF57-7693-4BDF-B5CE-5DA161149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73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5CE3-DC51-4776-9450-6EAB8CBC2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88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06F1E-12E3-4205-BFA2-32E3DF001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582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63860-66C4-49C8-914C-40F93B9DA1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577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6DDBA-BE94-45EE-A2D3-B3CCD4A7D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095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4627B-6F79-499D-94F9-AB600A269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4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E8F56-4998-4008-B833-17752579A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393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E15C4-C3DA-4A96-AC2A-522323AEC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136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15AAE-74D1-4A80-9D58-17E6459BF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01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72B1B-1058-4F82-B8CE-8FC7AD616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71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9336E-1D32-4163-8D9E-3EE438283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9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31FDE-94E9-4C9C-952E-521210B299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E392D-31A3-4AC0-9A3B-9DA10326E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67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34F30-FAA6-4004-A35B-5F085B172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3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94DC7-72D5-4EDF-B69C-1983C58D1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6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10250-CBB2-4156-BF05-14FC4B3A6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8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28625-59F0-4564-93E8-EB750DA62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D70EE08-219C-46CB-B6C3-C78A3AA0E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Text Box 11"/>
          <p:cNvSpPr txBox="1">
            <a:spLocks noChangeArrowheads="1"/>
          </p:cNvSpPr>
          <p:nvPr/>
        </p:nvSpPr>
        <p:spPr bwMode="auto">
          <a:xfrm>
            <a:off x="1476375" y="0"/>
            <a:ext cx="1152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altLang="en-US" smtClean="0">
                <a:solidFill>
                  <a:srgbClr val="006699"/>
                </a:solidFill>
                <a:latin typeface="Modern No. 20" pitchFamily="18" charset="0"/>
              </a:rPr>
              <a:t>ProfessorStefan</a:t>
            </a:r>
            <a:r>
              <a:rPr lang="en-GB" altLang="en-US" smtClean="0">
                <a:solidFill>
                  <a:srgbClr val="CC3300"/>
                </a:solidFill>
                <a:latin typeface="Modern No. 20" pitchFamily="18" charset="0"/>
              </a:rPr>
              <a:t> </a:t>
            </a:r>
          </a:p>
          <a:p>
            <a:pPr eaLnBrk="1" hangingPunct="1">
              <a:lnSpc>
                <a:spcPct val="10000"/>
              </a:lnSpc>
              <a:spcBef>
                <a:spcPct val="50000"/>
              </a:spcBef>
              <a:defRPr/>
            </a:pPr>
            <a:r>
              <a:rPr lang="en-GB" altLang="en-US" smtClean="0">
                <a:solidFill>
                  <a:srgbClr val="006699"/>
                </a:solidFill>
                <a:latin typeface="Modern No. 20" pitchFamily="18" charset="0"/>
              </a:rPr>
              <a:t>Collignon</a:t>
            </a:r>
          </a:p>
        </p:txBody>
      </p:sp>
      <p:pic>
        <p:nvPicPr>
          <p:cNvPr id="1031" name="Picture 15" descr="c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990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AA3C4B3-E3D1-4D21-89E2-FC8EE9069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76375" y="0"/>
            <a:ext cx="1152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altLang="en-US" smtClean="0">
                <a:solidFill>
                  <a:srgbClr val="006699"/>
                </a:solidFill>
                <a:latin typeface="Modern No. 20" pitchFamily="18" charset="0"/>
              </a:rPr>
              <a:t>ProfessorStefan</a:t>
            </a:r>
            <a:r>
              <a:rPr lang="en-GB" altLang="en-US" smtClean="0">
                <a:solidFill>
                  <a:srgbClr val="CC3300"/>
                </a:solidFill>
                <a:latin typeface="Modern No. 20" pitchFamily="18" charset="0"/>
              </a:rPr>
              <a:t> </a:t>
            </a:r>
          </a:p>
          <a:p>
            <a:pPr eaLnBrk="1" hangingPunct="1">
              <a:lnSpc>
                <a:spcPct val="10000"/>
              </a:lnSpc>
              <a:spcBef>
                <a:spcPct val="50000"/>
              </a:spcBef>
              <a:defRPr/>
            </a:pPr>
            <a:r>
              <a:rPr lang="en-GB" altLang="en-US" smtClean="0">
                <a:solidFill>
                  <a:srgbClr val="006699"/>
                </a:solidFill>
                <a:latin typeface="Modern No. 20" pitchFamily="18" charset="0"/>
              </a:rPr>
              <a:t>Collignon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33C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14.emf"/><Relationship Id="rId3" Type="http://schemas.openxmlformats.org/officeDocument/2006/relationships/image" Target="../media/image9.png"/><Relationship Id="rId7" Type="http://schemas.openxmlformats.org/officeDocument/2006/relationships/image" Target="../media/image11.emf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13.emf"/><Relationship Id="rId5" Type="http://schemas.openxmlformats.org/officeDocument/2006/relationships/image" Target="../media/image10.emf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12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.xml"/><Relationship Id="rId13" Type="http://schemas.openxmlformats.org/officeDocument/2006/relationships/image" Target="../media/image20.emf"/><Relationship Id="rId18" Type="http://schemas.openxmlformats.org/officeDocument/2006/relationships/customXml" Target="../ink/ink13.xml"/><Relationship Id="rId26" Type="http://schemas.openxmlformats.org/officeDocument/2006/relationships/customXml" Target="../ink/ink17.xml"/><Relationship Id="rId3" Type="http://schemas.openxmlformats.org/officeDocument/2006/relationships/image" Target="../media/image15.emf"/><Relationship Id="rId21" Type="http://schemas.openxmlformats.org/officeDocument/2006/relationships/image" Target="../media/image24.emf"/><Relationship Id="rId7" Type="http://schemas.openxmlformats.org/officeDocument/2006/relationships/image" Target="../media/image17.emf"/><Relationship Id="rId12" Type="http://schemas.openxmlformats.org/officeDocument/2006/relationships/customXml" Target="../ink/ink10.xml"/><Relationship Id="rId17" Type="http://schemas.openxmlformats.org/officeDocument/2006/relationships/image" Target="../media/image22.emf"/><Relationship Id="rId25" Type="http://schemas.openxmlformats.org/officeDocument/2006/relationships/image" Target="../media/image26.emf"/><Relationship Id="rId2" Type="http://schemas.openxmlformats.org/officeDocument/2006/relationships/notesSlide" Target="../notesSlides/notesSlide16.xml"/><Relationship Id="rId16" Type="http://schemas.openxmlformats.org/officeDocument/2006/relationships/customXml" Target="../ink/ink12.xml"/><Relationship Id="rId20" Type="http://schemas.openxmlformats.org/officeDocument/2006/relationships/customXml" Target="../ink/ink14.xml"/><Relationship Id="rId29" Type="http://schemas.openxmlformats.org/officeDocument/2006/relationships/image" Target="../media/image28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11" Type="http://schemas.openxmlformats.org/officeDocument/2006/relationships/image" Target="../media/image19.emf"/><Relationship Id="rId24" Type="http://schemas.openxmlformats.org/officeDocument/2006/relationships/customXml" Target="../ink/ink16.xml"/><Relationship Id="rId5" Type="http://schemas.openxmlformats.org/officeDocument/2006/relationships/image" Target="../media/image16.emf"/><Relationship Id="rId15" Type="http://schemas.openxmlformats.org/officeDocument/2006/relationships/image" Target="../media/image21.emf"/><Relationship Id="rId23" Type="http://schemas.openxmlformats.org/officeDocument/2006/relationships/image" Target="../media/image25.emf"/><Relationship Id="rId28" Type="http://schemas.openxmlformats.org/officeDocument/2006/relationships/customXml" Target="../ink/ink18.xml"/><Relationship Id="rId10" Type="http://schemas.openxmlformats.org/officeDocument/2006/relationships/customXml" Target="../ink/ink9.xml"/><Relationship Id="rId19" Type="http://schemas.openxmlformats.org/officeDocument/2006/relationships/image" Target="../media/image23.emf"/><Relationship Id="rId4" Type="http://schemas.openxmlformats.org/officeDocument/2006/relationships/customXml" Target="../ink/ink6.xml"/><Relationship Id="rId9" Type="http://schemas.openxmlformats.org/officeDocument/2006/relationships/image" Target="../media/image18.emf"/><Relationship Id="rId14" Type="http://schemas.openxmlformats.org/officeDocument/2006/relationships/customXml" Target="../ink/ink11.xml"/><Relationship Id="rId22" Type="http://schemas.openxmlformats.org/officeDocument/2006/relationships/customXml" Target="../ink/ink15.xml"/><Relationship Id="rId27" Type="http://schemas.openxmlformats.org/officeDocument/2006/relationships/image" Target="../media/image27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9.emf"/><Relationship Id="rId4" Type="http://schemas.openxmlformats.org/officeDocument/2006/relationships/oleObject" Target="../embeddings/oleObject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5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0.xml"/><Relationship Id="rId5" Type="http://schemas.openxmlformats.org/officeDocument/2006/relationships/image" Target="../media/image34.emf"/><Relationship Id="rId4" Type="http://schemas.openxmlformats.org/officeDocument/2006/relationships/customXml" Target="../ink/ink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A240723-1768-40A4-BCDA-761C3C94FE01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55763" y="1772816"/>
            <a:ext cx="7488237" cy="2304256"/>
          </a:xfrm>
        </p:spPr>
        <p:txBody>
          <a:bodyPr/>
          <a:lstStyle/>
          <a:p>
            <a:pPr algn="l"/>
            <a:r>
              <a:rPr lang="en-GB" sz="3600" b="1" dirty="0" smtClean="0">
                <a:solidFill>
                  <a:srgbClr val="0070C0"/>
                </a:solidFill>
              </a:rPr>
              <a:t>Wage Competitiveness in Levels</a:t>
            </a:r>
            <a:endParaRPr lang="en-GB" altLang="ko-KR" sz="2400" b="1" dirty="0" smtClean="0">
              <a:solidFill>
                <a:srgbClr val="0070C0"/>
              </a:solidFill>
              <a:ea typeface="Batang" pitchFamily="18" charset="-127"/>
            </a:endParaRPr>
          </a:p>
          <a:p>
            <a:pPr algn="l" eaLnBrk="1" hangingPunct="1"/>
            <a:endParaRPr lang="en-GB" altLang="ko-KR" sz="2400" b="1" dirty="0" smtClean="0">
              <a:solidFill>
                <a:srgbClr val="0070C0"/>
              </a:solidFill>
              <a:ea typeface="Batang" pitchFamily="18" charset="-127"/>
            </a:endParaRPr>
          </a:p>
          <a:p>
            <a:pPr algn="l" eaLnBrk="1" hangingPunct="1"/>
            <a:r>
              <a:rPr lang="en-GB" altLang="ko-KR" sz="2400" b="1" dirty="0" smtClean="0">
                <a:solidFill>
                  <a:srgbClr val="0070C0"/>
                </a:solidFill>
                <a:ea typeface="Batang" pitchFamily="18" charset="-127"/>
              </a:rPr>
              <a:t>ECB, 12.4. 2018</a:t>
            </a:r>
            <a:endParaRPr lang="en-GB" altLang="ko-KR" sz="4400" b="1" dirty="0" smtClean="0">
              <a:solidFill>
                <a:srgbClr val="CC3300"/>
              </a:solidFill>
              <a:ea typeface="Batang" pitchFamily="18" charset="-127"/>
            </a:endParaRPr>
          </a:p>
        </p:txBody>
      </p:sp>
      <p:sp>
        <p:nvSpPr>
          <p:cNvPr id="3076" name="Line 8"/>
          <p:cNvSpPr>
            <a:spLocks noChangeShapeType="1"/>
          </p:cNvSpPr>
          <p:nvPr/>
        </p:nvSpPr>
        <p:spPr bwMode="auto">
          <a:xfrm>
            <a:off x="1403350" y="765175"/>
            <a:ext cx="0" cy="5903913"/>
          </a:xfrm>
          <a:prstGeom prst="line">
            <a:avLst/>
          </a:prstGeom>
          <a:noFill/>
          <a:ln w="9525">
            <a:solidFill>
              <a:srgbClr val="0066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0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23528" y="1052736"/>
                <a:ext cx="8640960" cy="604198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b="1" dirty="0" smtClean="0">
                    <a:solidFill>
                      <a:srgbClr val="C00000"/>
                    </a:solidFill>
                  </a:rPr>
                  <a:t>Wage Competitiveness Indicators </a:t>
                </a:r>
              </a:p>
              <a:p>
                <a:pPr marL="0" indent="0">
                  <a:buNone/>
                </a:pPr>
                <a:endParaRPr lang="en-GB" b="1" dirty="0" smtClean="0"/>
              </a:p>
              <a:p>
                <a:r>
                  <a:rPr lang="en-GB" dirty="0" smtClean="0"/>
                  <a:t>Wage gap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/>
                        <m:t>𝑾𝑪</m:t>
                      </m:r>
                      <m:r>
                        <a:rPr lang="en-GB" b="1" i="1"/>
                        <m:t>=</m:t>
                      </m:r>
                      <m:r>
                        <a:rPr lang="en-GB" b="1" i="1"/>
                        <m:t>𝑾</m:t>
                      </m:r>
                      <m:r>
                        <a:rPr lang="en-GB" b="1" i="1"/>
                        <m:t>−</m:t>
                      </m:r>
                      <m:sSup>
                        <m:sSupPr>
                          <m:ctrlPr>
                            <a:rPr lang="en-GB" b="1" i="1"/>
                          </m:ctrlPr>
                        </m:sSupPr>
                        <m:e>
                          <m:r>
                            <a:rPr lang="en-GB" b="1" i="1"/>
                            <m:t>𝑾</m:t>
                          </m:r>
                        </m:e>
                        <m:sup>
                          <m:r>
                            <a:rPr lang="en-GB" b="1" i="1"/>
                            <m:t>∗</m:t>
                          </m:r>
                        </m:sup>
                      </m:sSup>
                      <m:r>
                        <a:rPr lang="en-GB" b="1" i="1"/>
                        <m:t>=</m:t>
                      </m:r>
                      <m:r>
                        <a:rPr lang="en-GB" b="1" i="1"/>
                        <m:t>𝑷</m:t>
                      </m:r>
                      <m:r>
                        <a:rPr lang="en-GB" b="1" i="1"/>
                        <m:t>𝝀</m:t>
                      </m:r>
                      <m:r>
                        <a:rPr lang="en-GB" b="1" i="1"/>
                        <m:t>(</m:t>
                      </m:r>
                      <m:sSub>
                        <m:sSubPr>
                          <m:ctrlPr>
                            <a:rPr lang="en-GB" b="1" i="1"/>
                          </m:ctrlPr>
                        </m:sSubPr>
                        <m:e>
                          <m:sSub>
                            <m:sSubPr>
                              <m:ctrlPr>
                                <a:rPr lang="en-GB" b="1" i="1"/>
                              </m:ctrlPr>
                            </m:sSubPr>
                            <m:e>
                              <m:r>
                                <a:rPr lang="en-GB" b="1" i="1"/>
                                <m:t>𝝈</m:t>
                              </m:r>
                            </m:e>
                            <m:sub>
                              <m:r>
                                <a:rPr lang="en-GB" b="1" i="1"/>
                                <m:t>𝝅</m:t>
                              </m:r>
                            </m:sub>
                          </m:sSub>
                          <m:r>
                            <a:rPr lang="en-GB" b="1" i="1"/>
                            <m:t>−</m:t>
                          </m:r>
                          <m:r>
                            <a:rPr lang="en-GB" b="1" i="1"/>
                            <m:t>𝝈</m:t>
                          </m:r>
                        </m:e>
                        <m:sub>
                          <m:r>
                            <a:rPr lang="en-GB" b="1" i="1"/>
                            <m:t>𝝅</m:t>
                          </m:r>
                          <m:r>
                            <a:rPr lang="en-US" b="1" i="1"/>
                            <m:t>€</m:t>
                          </m:r>
                        </m:sub>
                      </m:sSub>
                      <m:f>
                        <m:fPr>
                          <m:ctrlPr>
                            <a:rPr lang="en-GB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1" i="1">
                                  <a:latin typeface="Cambria Math" panose="02040503050406030204" pitchFamily="18" charset="0"/>
                                </a:rPr>
                                <m:t>𝑨𝑪𝑬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€</m:t>
                              </m:r>
                            </m:sub>
                          </m:sSub>
                        </m:num>
                        <m:den>
                          <m:r>
                            <a:rPr lang="en-GB" b="1" i="1">
                              <a:latin typeface="Cambria Math" panose="02040503050406030204" pitchFamily="18" charset="0"/>
                            </a:rPr>
                            <m:t>𝑨𝑪𝑬</m:t>
                          </m:r>
                        </m:den>
                      </m:f>
                      <m:r>
                        <a:rPr lang="en-GB" b="1" i="1"/>
                        <m:t>)</m:t>
                      </m:r>
                    </m:oMath>
                  </m:oMathPara>
                </a14:m>
                <a:endParaRPr lang="en-GB" b="1" dirty="0" smtClean="0"/>
              </a:p>
              <a:p>
                <a:pPr marL="0" indent="0">
                  <a:buNone/>
                </a:pPr>
                <a:endParaRPr lang="en-GB" b="1" dirty="0"/>
              </a:p>
              <a:p>
                <a:r>
                  <a:rPr lang="en-GB" dirty="0"/>
                  <a:t>Wage Competitiveness I</a:t>
                </a:r>
                <a:r>
                  <a:rPr lang="en-GB" dirty="0" smtClean="0"/>
                  <a:t>ndex </a:t>
                </a:r>
                <a:r>
                  <a:rPr lang="en-GB" dirty="0"/>
                  <a:t>(WCI)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/>
                        <m:t>𝑾𝑪𝑰</m:t>
                      </m:r>
                      <m:r>
                        <a:rPr lang="en-GB" b="1" i="1"/>
                        <m:t>=</m:t>
                      </m:r>
                      <m:f>
                        <m:fPr>
                          <m:ctrlPr>
                            <a:rPr lang="en-GB" b="1" i="1"/>
                          </m:ctrlPr>
                        </m:fPr>
                        <m:num>
                          <m:r>
                            <a:rPr lang="en-GB" b="1" i="1"/>
                            <m:t>𝑾</m:t>
                          </m:r>
                        </m:num>
                        <m:den>
                          <m:sSup>
                            <m:sSupPr>
                              <m:ctrlPr>
                                <a:rPr lang="en-GB" b="1" i="1"/>
                              </m:ctrlPr>
                            </m:sSupPr>
                            <m:e>
                              <m:r>
                                <a:rPr lang="en-GB" b="1" i="1"/>
                                <m:t>𝑾</m:t>
                              </m:r>
                            </m:e>
                            <m:sup>
                              <m:r>
                                <a:rPr lang="en-GB" b="1" i="1"/>
                                <m:t>∗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b="1" dirty="0"/>
              </a:p>
              <a:p>
                <a:pPr lvl="0"/>
                <a:endParaRPr lang="en-GB" dirty="0"/>
              </a:p>
              <a:p>
                <a:pPr marL="5715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410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23528" y="1052736"/>
                <a:ext cx="8640960" cy="6041982"/>
              </a:xfrm>
              <a:blipFill rotWithShape="0">
                <a:blip r:embed="rId3"/>
                <a:stretch>
                  <a:fillRect l="-1763" t="-13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833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764704"/>
            <a:ext cx="8362181" cy="583264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wage gap depends on three variables: </a:t>
            </a:r>
            <a:endParaRPr lang="en-US" dirty="0" smtClean="0"/>
          </a:p>
          <a:p>
            <a:pPr lvl="1"/>
            <a:r>
              <a:rPr lang="en-US" dirty="0" smtClean="0"/>
              <a:t>nominal </a:t>
            </a:r>
            <a:r>
              <a:rPr lang="en-US" dirty="0" smtClean="0"/>
              <a:t>wages</a:t>
            </a:r>
            <a:endParaRPr lang="en-US" dirty="0" smtClean="0"/>
          </a:p>
          <a:p>
            <a:pPr lvl="1"/>
            <a:r>
              <a:rPr lang="en-US" dirty="0" smtClean="0"/>
              <a:t>labour </a:t>
            </a:r>
          </a:p>
          <a:p>
            <a:pPr lvl="1"/>
            <a:r>
              <a:rPr lang="en-US" dirty="0" smtClean="0"/>
              <a:t>capital </a:t>
            </a:r>
            <a:r>
              <a:rPr lang="en-US" dirty="0"/>
              <a:t>productivity (all relative to the Euro Area). </a:t>
            </a:r>
            <a:endParaRPr lang="en-US" dirty="0" smtClean="0"/>
          </a:p>
          <a:p>
            <a:r>
              <a:rPr lang="en-US" b="1" dirty="0" smtClean="0"/>
              <a:t>Excessive </a:t>
            </a:r>
            <a:r>
              <a:rPr lang="en-US" b="1" dirty="0"/>
              <a:t>competitiveness </a:t>
            </a:r>
            <a:r>
              <a:rPr lang="en-US" dirty="0"/>
              <a:t>can always be corrected by increasing </a:t>
            </a:r>
            <a:r>
              <a:rPr lang="en-US" dirty="0" smtClean="0"/>
              <a:t>wages</a:t>
            </a:r>
          </a:p>
          <a:p>
            <a:r>
              <a:rPr lang="en-US" dirty="0" smtClean="0"/>
              <a:t>but </a:t>
            </a:r>
            <a:r>
              <a:rPr lang="en-US" dirty="0"/>
              <a:t>lack of competitiveness does </a:t>
            </a:r>
            <a:r>
              <a:rPr lang="en-US" b="1" dirty="0"/>
              <a:t>not necessarily imply cutting wages </a:t>
            </a:r>
            <a:r>
              <a:rPr lang="en-US" dirty="0"/>
              <a:t>if productivity improves. </a:t>
            </a:r>
          </a:p>
        </p:txBody>
      </p:sp>
    </p:spTree>
    <p:extLst>
      <p:ext uri="{BB962C8B-B14F-4D97-AF65-F5344CB8AC3E}">
        <p14:creationId xmlns:p14="http://schemas.microsoft.com/office/powerpoint/2010/main" val="128093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764704"/>
            <a:ext cx="8362181" cy="5832648"/>
          </a:xfrm>
        </p:spPr>
        <p:txBody>
          <a:bodyPr/>
          <a:lstStyle/>
          <a:p>
            <a:r>
              <a:rPr lang="en-US" dirty="0"/>
              <a:t>Higher capital productivity implies that the capital-output ratio in a given country or sector will be falling faster than in the Euro Area as a whole. </a:t>
            </a:r>
            <a:endParaRPr lang="en-US" dirty="0" smtClean="0"/>
          </a:p>
          <a:p>
            <a:pPr lvl="1"/>
            <a:r>
              <a:rPr lang="en-US" dirty="0" smtClean="0"/>
              <a:t>“extra” </a:t>
            </a:r>
            <a:r>
              <a:rPr lang="en-US" dirty="0" err="1" smtClean="0"/>
              <a:t>labour</a:t>
            </a:r>
            <a:r>
              <a:rPr lang="en-US" dirty="0" smtClean="0"/>
              <a:t>-augmenting technical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09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1F2DE1A-5FE8-4F3D-8D22-A62E30F7F822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988840"/>
            <a:ext cx="7858125" cy="554355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en-GB" altLang="en-US" b="1" dirty="0" smtClean="0">
                <a:solidFill>
                  <a:srgbClr val="006699"/>
                </a:solidFill>
              </a:rPr>
              <a:t>II. Descriptive evidence</a:t>
            </a:r>
            <a:endParaRPr lang="en-GB" altLang="en-US" b="1" dirty="0" smtClean="0">
              <a:solidFill>
                <a:srgbClr val="006699"/>
              </a:solidFill>
            </a:endParaRPr>
          </a:p>
        </p:txBody>
      </p:sp>
      <p:cxnSp>
        <p:nvCxnSpPr>
          <p:cNvPr id="18436" name="Straight Connector 3"/>
          <p:cNvCxnSpPr>
            <a:cxnSpLocks noChangeShapeType="1"/>
          </p:cNvCxnSpPr>
          <p:nvPr/>
        </p:nvCxnSpPr>
        <p:spPr bwMode="auto">
          <a:xfrm>
            <a:off x="1403350" y="692150"/>
            <a:ext cx="0" cy="6165850"/>
          </a:xfrm>
          <a:prstGeom prst="line">
            <a:avLst/>
          </a:prstGeom>
          <a:noFill/>
          <a:ln w="9525" algn="ctr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93495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/>
          </a:p>
        </p:txBody>
      </p:sp>
      <p:sp>
        <p:nvSpPr>
          <p:cNvPr id="4" name="TextBox 3"/>
          <p:cNvSpPr txBox="1"/>
          <p:nvPr/>
        </p:nvSpPr>
        <p:spPr>
          <a:xfrm>
            <a:off x="3851920" y="116632"/>
            <a:ext cx="5688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</a:rPr>
              <a:t>Return on Capital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6" name="Immagine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70771"/>
            <a:ext cx="8496944" cy="5524723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007604" y="6356789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Cluster 1: EA12; Cluster 2: </a:t>
            </a:r>
            <a:r>
              <a:rPr lang="en-GB" dirty="0"/>
              <a:t>Cyprus, Malta and </a:t>
            </a:r>
            <a:r>
              <a:rPr lang="en-GB" dirty="0" smtClean="0"/>
              <a:t>Estonia Cluster: new MS</a:t>
            </a:r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 bwMode="auto">
          <a:xfrm flipH="1" flipV="1">
            <a:off x="4860032" y="670771"/>
            <a:ext cx="72008" cy="41983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0522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 smtClean="0"/>
          </a:p>
        </p:txBody>
      </p:sp>
      <p:sp>
        <p:nvSpPr>
          <p:cNvPr id="4" name="TextBox 3"/>
          <p:cNvSpPr txBox="1"/>
          <p:nvPr/>
        </p:nvSpPr>
        <p:spPr>
          <a:xfrm>
            <a:off x="2998169" y="73077"/>
            <a:ext cx="5688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>
                <a:solidFill>
                  <a:srgbClr val="FF0000"/>
                </a:solidFill>
              </a:rPr>
              <a:t>Return on Capital </a:t>
            </a:r>
            <a:r>
              <a:rPr lang="de-DE" sz="2400" b="1" dirty="0" err="1" smtClean="0">
                <a:solidFill>
                  <a:srgbClr val="FF0000"/>
                </a:solidFill>
              </a:rPr>
              <a:t>Convergence</a:t>
            </a:r>
            <a:endParaRPr lang="de-DE" sz="2400" b="1" dirty="0" smtClean="0">
              <a:solidFill>
                <a:srgbClr val="FF0000"/>
              </a:solidFill>
            </a:endParaRPr>
          </a:p>
          <a:p>
            <a:r>
              <a:rPr lang="de-DE" sz="2400" dirty="0" err="1" smtClean="0">
                <a:solidFill>
                  <a:srgbClr val="FF0000"/>
                </a:solidFill>
              </a:rPr>
              <a:t>Coefficient</a:t>
            </a:r>
            <a:r>
              <a:rPr lang="de-DE" sz="2400" dirty="0" smtClean="0">
                <a:solidFill>
                  <a:srgbClr val="FF0000"/>
                </a:solidFill>
              </a:rPr>
              <a:t> of </a:t>
            </a:r>
            <a:r>
              <a:rPr lang="de-DE" sz="2400" dirty="0" err="1" smtClean="0">
                <a:solidFill>
                  <a:srgbClr val="FF0000"/>
                </a:solidFill>
              </a:rPr>
              <a:t>variation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07604" y="6356789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Cluster 1: EA12; Cluster 2: </a:t>
            </a:r>
            <a:r>
              <a:rPr lang="en-GB" dirty="0"/>
              <a:t>Cyprus, Malta and </a:t>
            </a:r>
            <a:r>
              <a:rPr lang="en-GB" dirty="0" smtClean="0"/>
              <a:t>Estonia Cluster: new MS</a:t>
            </a:r>
            <a:endParaRPr lang="en-GB" dirty="0"/>
          </a:p>
        </p:txBody>
      </p:sp>
      <p:pic>
        <p:nvPicPr>
          <p:cNvPr id="7" name="Immagine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8352928" cy="5112567"/>
          </a:xfrm>
          <a:prstGeom prst="rect">
            <a:avLst/>
          </a:prstGeom>
          <a:noFill/>
        </p:spPr>
      </p:pic>
      <p:cxnSp>
        <p:nvCxnSpPr>
          <p:cNvPr id="5" name="Straight Connector 4"/>
          <p:cNvCxnSpPr/>
          <p:nvPr/>
        </p:nvCxnSpPr>
        <p:spPr bwMode="auto">
          <a:xfrm flipH="1" flipV="1">
            <a:off x="4788024" y="980728"/>
            <a:ext cx="72008" cy="37444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Ink 7"/>
              <p14:cNvContentPartPr/>
              <p14:nvPr/>
            </p14:nvContentPartPr>
            <p14:xfrm>
              <a:off x="3474780" y="5692260"/>
              <a:ext cx="1044360" cy="6444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55700" y="5654100"/>
                <a:ext cx="1082520" cy="14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9" name="Ink 8"/>
              <p14:cNvContentPartPr/>
              <p14:nvPr/>
            </p14:nvContentPartPr>
            <p14:xfrm>
              <a:off x="5433180" y="3832860"/>
              <a:ext cx="1249920" cy="54144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14100" y="3794700"/>
                <a:ext cx="1288080" cy="61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0" name="Ink 9"/>
              <p14:cNvContentPartPr/>
              <p14:nvPr/>
            </p14:nvContentPartPr>
            <p14:xfrm>
              <a:off x="2164020" y="6568500"/>
              <a:ext cx="564120" cy="41400"/>
            </p14:xfrm>
          </p:contentPart>
        </mc:Choice>
        <mc:Fallback>
          <p:pic>
            <p:nvPicPr>
              <p:cNvPr id="10" name="Ink 9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144940" y="6530340"/>
                <a:ext cx="602280" cy="11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1" name="Ink 10"/>
              <p14:cNvContentPartPr/>
              <p14:nvPr/>
            </p14:nvContentPartPr>
            <p14:xfrm>
              <a:off x="6667620" y="3642420"/>
              <a:ext cx="1798560" cy="724320"/>
            </p14:xfrm>
          </p:contentPart>
        </mc:Choice>
        <mc:Fallback>
          <p:pic>
            <p:nvPicPr>
              <p:cNvPr id="11" name="Ink 10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648540" y="3604260"/>
                <a:ext cx="1836720" cy="80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2" name="Ink 11"/>
              <p14:cNvContentPartPr/>
              <p14:nvPr/>
            </p14:nvContentPartPr>
            <p14:xfrm>
              <a:off x="4907220" y="3840420"/>
              <a:ext cx="480600" cy="145080"/>
            </p14:xfrm>
          </p:contentPart>
        </mc:Choice>
        <mc:Fallback>
          <p:pic>
            <p:nvPicPr>
              <p:cNvPr id="12" name="Ink 1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888140" y="3802260"/>
                <a:ext cx="518760" cy="221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1643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3848" y="116632"/>
            <a:ext cx="6121619" cy="6846947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Ink 7"/>
              <p14:cNvContentPartPr/>
              <p14:nvPr/>
            </p14:nvContentPartPr>
            <p14:xfrm>
              <a:off x="4647660" y="1004340"/>
              <a:ext cx="1189440" cy="7812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28940" y="966180"/>
                <a:ext cx="1227240" cy="15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9" name="Ink 8"/>
              <p14:cNvContentPartPr/>
              <p14:nvPr/>
            </p14:nvContentPartPr>
            <p14:xfrm>
              <a:off x="8030940" y="1028100"/>
              <a:ext cx="267480" cy="864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012220" y="989940"/>
                <a:ext cx="305280" cy="84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0" name="Ink 9"/>
              <p14:cNvContentPartPr/>
              <p14:nvPr/>
            </p14:nvContentPartPr>
            <p14:xfrm>
              <a:off x="4686180" y="2928540"/>
              <a:ext cx="1006200" cy="43920"/>
            </p14:xfrm>
          </p:contentPart>
        </mc:Choice>
        <mc:Fallback>
          <p:pic>
            <p:nvPicPr>
              <p:cNvPr id="10" name="Ink 9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667100" y="2890740"/>
                <a:ext cx="1044360" cy="11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1" name="Ink 10"/>
              <p14:cNvContentPartPr/>
              <p14:nvPr/>
            </p14:nvContentPartPr>
            <p14:xfrm>
              <a:off x="8030940" y="2941500"/>
              <a:ext cx="244800" cy="720"/>
            </p14:xfrm>
          </p:contentPart>
        </mc:Choice>
        <mc:Fallback>
          <p:pic>
            <p:nvPicPr>
              <p:cNvPr id="11" name="Ink 10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8012220" y="2903340"/>
                <a:ext cx="282600" cy="7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2" name="Ink 11"/>
              <p14:cNvContentPartPr/>
              <p14:nvPr/>
            </p14:nvContentPartPr>
            <p14:xfrm>
              <a:off x="4823340" y="2505900"/>
              <a:ext cx="892080" cy="24120"/>
            </p14:xfrm>
          </p:contentPart>
        </mc:Choice>
        <mc:Fallback>
          <p:pic>
            <p:nvPicPr>
              <p:cNvPr id="12" name="Ink 1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804260" y="2467740"/>
                <a:ext cx="930240" cy="100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3" name="Ink 12"/>
              <p14:cNvContentPartPr/>
              <p14:nvPr/>
            </p14:nvContentPartPr>
            <p14:xfrm>
              <a:off x="7193220" y="2569980"/>
              <a:ext cx="1166400" cy="55440"/>
            </p14:xfrm>
          </p:contentPart>
        </mc:Choice>
        <mc:Fallback>
          <p:pic>
            <p:nvPicPr>
              <p:cNvPr id="13" name="Ink 12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174140" y="2531820"/>
                <a:ext cx="1204560" cy="13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4" name="Ink 13"/>
              <p14:cNvContentPartPr/>
              <p14:nvPr/>
            </p14:nvContentPartPr>
            <p14:xfrm>
              <a:off x="4777620" y="4236780"/>
              <a:ext cx="968040" cy="360"/>
            </p14:xfrm>
          </p:contentPart>
        </mc:Choice>
        <mc:Fallback>
          <p:pic>
            <p:nvPicPr>
              <p:cNvPr id="14" name="Ink 13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758540" y="4198620"/>
                <a:ext cx="1006200" cy="7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15" name="Ink 14"/>
              <p14:cNvContentPartPr/>
              <p14:nvPr/>
            </p14:nvContentPartPr>
            <p14:xfrm>
              <a:off x="5539740" y="4440180"/>
              <a:ext cx="251640" cy="40680"/>
            </p14:xfrm>
          </p:contentPart>
        </mc:Choice>
        <mc:Fallback>
          <p:pic>
            <p:nvPicPr>
              <p:cNvPr id="15" name="Ink 14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520660" y="4402380"/>
                <a:ext cx="289800" cy="11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16" name="Ink 15"/>
              <p14:cNvContentPartPr/>
              <p14:nvPr/>
            </p14:nvContentPartPr>
            <p14:xfrm>
              <a:off x="7970460" y="4441980"/>
              <a:ext cx="252000" cy="13320"/>
            </p14:xfrm>
          </p:contentPart>
        </mc:Choice>
        <mc:Fallback>
          <p:pic>
            <p:nvPicPr>
              <p:cNvPr id="16" name="Ink 15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7951380" y="4404180"/>
                <a:ext cx="290160" cy="8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17" name="Ink 16"/>
              <p14:cNvContentPartPr/>
              <p14:nvPr/>
            </p14:nvContentPartPr>
            <p14:xfrm>
              <a:off x="8046780" y="4259100"/>
              <a:ext cx="304920" cy="31320"/>
            </p14:xfrm>
          </p:contentPart>
        </mc:Choice>
        <mc:Fallback>
          <p:pic>
            <p:nvPicPr>
              <p:cNvPr id="17" name="Ink 16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8027700" y="4221300"/>
                <a:ext cx="343080" cy="10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18" name="Ink 17"/>
              <p14:cNvContentPartPr/>
              <p14:nvPr/>
            </p14:nvContentPartPr>
            <p14:xfrm>
              <a:off x="4015860" y="5974140"/>
              <a:ext cx="381240" cy="17280"/>
            </p14:xfrm>
          </p:contentPart>
        </mc:Choice>
        <mc:Fallback>
          <p:pic>
            <p:nvPicPr>
              <p:cNvPr id="18" name="Ink 17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3996780" y="5935980"/>
                <a:ext cx="419400" cy="9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19" name="Ink 18"/>
              <p14:cNvContentPartPr/>
              <p14:nvPr/>
            </p14:nvContentPartPr>
            <p14:xfrm>
              <a:off x="4076700" y="6172140"/>
              <a:ext cx="426960" cy="23400"/>
            </p14:xfrm>
          </p:contentPart>
        </mc:Choice>
        <mc:Fallback>
          <p:pic>
            <p:nvPicPr>
              <p:cNvPr id="19" name="Ink 18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057620" y="6133980"/>
                <a:ext cx="465120" cy="99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0" name="Ink 19"/>
              <p14:cNvContentPartPr/>
              <p14:nvPr/>
            </p14:nvContentPartPr>
            <p14:xfrm>
              <a:off x="3961860" y="6400380"/>
              <a:ext cx="221760" cy="23760"/>
            </p14:xfrm>
          </p:contentPart>
        </mc:Choice>
        <mc:Fallback>
          <p:pic>
            <p:nvPicPr>
              <p:cNvPr id="20" name="Ink 19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3943140" y="6362220"/>
                <a:ext cx="259560" cy="100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2960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 smtClean="0"/>
          </a:p>
        </p:txBody>
      </p:sp>
      <p:sp>
        <p:nvSpPr>
          <p:cNvPr id="4" name="TextBox 3"/>
          <p:cNvSpPr txBox="1"/>
          <p:nvPr/>
        </p:nvSpPr>
        <p:spPr>
          <a:xfrm>
            <a:off x="2998169" y="20236"/>
            <a:ext cx="5688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</a:rPr>
              <a:t>Equilibrium wage </a:t>
            </a:r>
            <a:r>
              <a:rPr lang="de-DE" sz="2400" dirty="0" err="1" smtClean="0"/>
              <a:t>against</a:t>
            </a:r>
            <a:r>
              <a:rPr lang="de-DE" sz="2400" dirty="0" smtClean="0"/>
              <a:t> </a:t>
            </a:r>
            <a:r>
              <a:rPr lang="de-DE" sz="2400" dirty="0" err="1" smtClean="0">
                <a:solidFill>
                  <a:srgbClr val="0070C0"/>
                </a:solidFill>
              </a:rPr>
              <a:t>actual</a:t>
            </a:r>
            <a:r>
              <a:rPr lang="de-DE" sz="2400" dirty="0" smtClean="0">
                <a:solidFill>
                  <a:srgbClr val="0070C0"/>
                </a:solidFill>
              </a:rPr>
              <a:t> wage</a:t>
            </a:r>
            <a:endParaRPr 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097330"/>
              </p:ext>
            </p:extLst>
          </p:nvPr>
        </p:nvGraphicFramePr>
        <p:xfrm>
          <a:off x="2895774" y="396665"/>
          <a:ext cx="5791026" cy="643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Views" r:id="rId4" imgW="6413316" imgH="7124963" progId="EViews.Workfile.2">
                  <p:embed/>
                </p:oleObj>
              </mc:Choice>
              <mc:Fallback>
                <p:oleObj name="EViews" r:id="rId4" imgW="6413316" imgH="7124963" progId="EViews.Workfile.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95774" y="396665"/>
                        <a:ext cx="5791026" cy="643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675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 smtClean="0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34536"/>
            <a:ext cx="4752528" cy="6741368"/>
          </a:xfrm>
          <a:prstGeom prst="rect">
            <a:avLst/>
          </a:prstGeom>
          <a:noFill/>
        </p:spPr>
      </p:pic>
      <p:sp>
        <p:nvSpPr>
          <p:cNvPr id="2" name="Oval 1"/>
          <p:cNvSpPr/>
          <p:nvPr/>
        </p:nvSpPr>
        <p:spPr bwMode="auto">
          <a:xfrm>
            <a:off x="6012160" y="3429000"/>
            <a:ext cx="1152128" cy="864096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02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 smtClean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23528" y="729934"/>
            <a:ext cx="823437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5 – Comparison between WCI, ULC and REER in the Euro Area: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percentage changes 1999-2007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1" name="Immagin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427" y="1709491"/>
            <a:ext cx="7944567" cy="3785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64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Oval 7"/>
          <p:cNvSpPr/>
          <p:nvPr/>
        </p:nvSpPr>
        <p:spPr bwMode="auto">
          <a:xfrm>
            <a:off x="467544" y="2276872"/>
            <a:ext cx="1584176" cy="2448272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55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1F2DE1A-5FE8-4F3D-8D22-A62E30F7F822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836712"/>
            <a:ext cx="7858125" cy="554355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GB" altLang="en-US" b="1" dirty="0" smtClean="0">
                <a:solidFill>
                  <a:srgbClr val="006699"/>
                </a:solidFill>
              </a:rPr>
              <a:t>Content</a:t>
            </a:r>
          </a:p>
          <a:p>
            <a:pPr marL="571500" indent="-571500" eaLnBrk="1" hangingPunct="1">
              <a:lnSpc>
                <a:spcPct val="110000"/>
              </a:lnSpc>
              <a:buFontTx/>
              <a:buAutoNum type="romanUcPeriod"/>
            </a:pPr>
            <a:r>
              <a:rPr lang="en-GB" altLang="en-US" dirty="0" smtClean="0">
                <a:solidFill>
                  <a:srgbClr val="006699"/>
                </a:solidFill>
              </a:rPr>
              <a:t>Equilibrium </a:t>
            </a:r>
            <a:r>
              <a:rPr lang="en-GB" altLang="en-US" dirty="0">
                <a:solidFill>
                  <a:srgbClr val="006699"/>
                </a:solidFill>
              </a:rPr>
              <a:t>wages: </a:t>
            </a:r>
            <a:r>
              <a:rPr lang="en-GB" altLang="en-US" dirty="0" smtClean="0">
                <a:solidFill>
                  <a:srgbClr val="006699"/>
                </a:solidFill>
              </a:rPr>
              <a:t>theory</a:t>
            </a:r>
          </a:p>
          <a:p>
            <a:pPr marL="571500" indent="-571500" eaLnBrk="1" hangingPunct="1">
              <a:lnSpc>
                <a:spcPct val="110000"/>
              </a:lnSpc>
              <a:buFontTx/>
              <a:buAutoNum type="romanUcPeriod"/>
            </a:pPr>
            <a:r>
              <a:rPr lang="en-GB" altLang="en-US" dirty="0" smtClean="0">
                <a:solidFill>
                  <a:srgbClr val="006699"/>
                </a:solidFill>
              </a:rPr>
              <a:t>Descriptive evidence</a:t>
            </a:r>
            <a:endParaRPr lang="en-GB" altLang="en-US" dirty="0" smtClean="0">
              <a:solidFill>
                <a:srgbClr val="006699"/>
              </a:solidFill>
            </a:endParaRPr>
          </a:p>
          <a:p>
            <a:pPr marL="571500" indent="-571500" eaLnBrk="1" hangingPunct="1">
              <a:lnSpc>
                <a:spcPct val="110000"/>
              </a:lnSpc>
              <a:buFontTx/>
              <a:buAutoNum type="romanUcPeriod"/>
            </a:pPr>
            <a:r>
              <a:rPr lang="en-GB" altLang="en-US" dirty="0">
                <a:solidFill>
                  <a:srgbClr val="006699"/>
                </a:solidFill>
              </a:rPr>
              <a:t>Testing the performance of the </a:t>
            </a:r>
            <a:r>
              <a:rPr lang="en-GB" altLang="en-US" dirty="0" smtClean="0">
                <a:solidFill>
                  <a:srgbClr val="006699"/>
                </a:solidFill>
              </a:rPr>
              <a:t>WCI</a:t>
            </a:r>
            <a:endParaRPr lang="en-GB" altLang="en-US" dirty="0">
              <a:solidFill>
                <a:srgbClr val="006699"/>
              </a:solidFill>
            </a:endParaRPr>
          </a:p>
          <a:p>
            <a:pPr marL="571500" indent="-571500" eaLnBrk="1" hangingPunct="1">
              <a:lnSpc>
                <a:spcPct val="110000"/>
              </a:lnSpc>
              <a:buFontTx/>
              <a:buAutoNum type="romanUcPeriod"/>
            </a:pPr>
            <a:r>
              <a:rPr lang="en-GB" altLang="en-US" dirty="0" smtClean="0">
                <a:solidFill>
                  <a:srgbClr val="006699"/>
                </a:solidFill>
              </a:rPr>
              <a:t>Conclusion</a:t>
            </a:r>
            <a:endParaRPr lang="en-GB" altLang="en-US" dirty="0">
              <a:solidFill>
                <a:srgbClr val="006699"/>
              </a:solidFill>
            </a:endParaRPr>
          </a:p>
          <a:p>
            <a:pPr marL="571500" indent="-571500" eaLnBrk="1" hangingPunct="1">
              <a:lnSpc>
                <a:spcPct val="110000"/>
              </a:lnSpc>
              <a:buFontTx/>
              <a:buAutoNum type="romanUcPeriod"/>
            </a:pPr>
            <a:endParaRPr lang="en-GB" altLang="en-US" b="1" dirty="0" smtClean="0">
              <a:solidFill>
                <a:srgbClr val="006699"/>
              </a:solidFill>
            </a:endParaRPr>
          </a:p>
          <a:p>
            <a:pPr marL="571500" indent="-571500" eaLnBrk="1" hangingPunct="1">
              <a:lnSpc>
                <a:spcPct val="110000"/>
              </a:lnSpc>
              <a:buFontTx/>
              <a:buAutoNum type="romanUcPeriod"/>
            </a:pPr>
            <a:endParaRPr lang="en-GB" altLang="en-US" b="1" dirty="0">
              <a:solidFill>
                <a:srgbClr val="006699"/>
              </a:solidFill>
            </a:endParaRPr>
          </a:p>
          <a:p>
            <a:pPr marL="571500" indent="-571500" eaLnBrk="1" hangingPunct="1">
              <a:lnSpc>
                <a:spcPct val="110000"/>
              </a:lnSpc>
              <a:buFontTx/>
              <a:buAutoNum type="romanUcPeriod"/>
            </a:pPr>
            <a:endParaRPr lang="en-GB" altLang="en-US" b="1" dirty="0" smtClean="0">
              <a:solidFill>
                <a:srgbClr val="006699"/>
              </a:solidFill>
            </a:endParaRPr>
          </a:p>
          <a:p>
            <a:pPr marL="571500" indent="-571500" eaLnBrk="1" hangingPunct="1">
              <a:lnSpc>
                <a:spcPct val="110000"/>
              </a:lnSpc>
              <a:buFontTx/>
              <a:buAutoNum type="romanUcPeriod"/>
            </a:pPr>
            <a:endParaRPr lang="en-GB" altLang="en-US" b="1" dirty="0" smtClean="0">
              <a:solidFill>
                <a:srgbClr val="006699"/>
              </a:solidFill>
            </a:endParaRPr>
          </a:p>
          <a:p>
            <a:pPr marL="571500" indent="-571500" eaLnBrk="1" hangingPunct="1">
              <a:lnSpc>
                <a:spcPct val="110000"/>
              </a:lnSpc>
              <a:buFontTx/>
              <a:buAutoNum type="romanUcPeriod"/>
            </a:pPr>
            <a:endParaRPr lang="en-GB" altLang="en-US" b="1" dirty="0" smtClean="0">
              <a:solidFill>
                <a:srgbClr val="006699"/>
              </a:solidFill>
            </a:endParaRPr>
          </a:p>
        </p:txBody>
      </p:sp>
      <p:cxnSp>
        <p:nvCxnSpPr>
          <p:cNvPr id="18436" name="Straight Connector 3"/>
          <p:cNvCxnSpPr>
            <a:cxnSpLocks noChangeShapeType="1"/>
          </p:cNvCxnSpPr>
          <p:nvPr/>
        </p:nvCxnSpPr>
        <p:spPr bwMode="auto">
          <a:xfrm>
            <a:off x="1403350" y="692150"/>
            <a:ext cx="0" cy="6165850"/>
          </a:xfrm>
          <a:prstGeom prst="line">
            <a:avLst/>
          </a:prstGeom>
          <a:noFill/>
          <a:ln w="9525" algn="ctr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10764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 smtClean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23528" y="729934"/>
            <a:ext cx="823437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5 – Comparison between WCI, ULC and REER in the Euro Area: </a:t>
            </a:r>
          </a:p>
          <a:p>
            <a:pPr lvl="0" eaLnBrk="0" hangingPunct="0"/>
            <a:r>
              <a:rPr kumimoji="0" lang="en-GB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percentage changes </a:t>
            </a:r>
            <a:r>
              <a:rPr lang="en-GB" altLang="en-US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2010-2015</a:t>
            </a:r>
            <a:endParaRPr lang="en-GB" altLang="en-US" sz="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641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148" name="Immagin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863" y="2132856"/>
            <a:ext cx="8366274" cy="398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403648" y="45332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Oval 7"/>
          <p:cNvSpPr/>
          <p:nvPr/>
        </p:nvSpPr>
        <p:spPr bwMode="auto">
          <a:xfrm>
            <a:off x="7164288" y="3212976"/>
            <a:ext cx="504056" cy="1872208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1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1F2DE1A-5FE8-4F3D-8D22-A62E30F7F822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2060848"/>
            <a:ext cx="8172400" cy="554355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en-GB" altLang="en-US" sz="2800" b="1" dirty="0" smtClean="0">
                <a:solidFill>
                  <a:srgbClr val="006699"/>
                </a:solidFill>
              </a:rPr>
              <a:t>III. Testing </a:t>
            </a:r>
            <a:r>
              <a:rPr lang="en-GB" altLang="en-US" sz="2800" b="1" dirty="0">
                <a:solidFill>
                  <a:srgbClr val="006699"/>
                </a:solidFill>
              </a:rPr>
              <a:t>the performance of the WCI</a:t>
            </a:r>
            <a:endParaRPr lang="en-GB" altLang="en-US" sz="2800" b="1" dirty="0" smtClean="0">
              <a:solidFill>
                <a:srgbClr val="006699"/>
              </a:solidFill>
            </a:endParaRPr>
          </a:p>
        </p:txBody>
      </p:sp>
      <p:cxnSp>
        <p:nvCxnSpPr>
          <p:cNvPr id="18436" name="Straight Connector 3"/>
          <p:cNvCxnSpPr>
            <a:cxnSpLocks noChangeShapeType="1"/>
          </p:cNvCxnSpPr>
          <p:nvPr/>
        </p:nvCxnSpPr>
        <p:spPr bwMode="auto">
          <a:xfrm>
            <a:off x="1403350" y="692150"/>
            <a:ext cx="0" cy="6165850"/>
          </a:xfrm>
          <a:prstGeom prst="line">
            <a:avLst/>
          </a:prstGeom>
          <a:noFill/>
          <a:ln w="9525" algn="ctr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68851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0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899592" y="764704"/>
                <a:ext cx="7858125" cy="583264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de-DE" b="1" dirty="0" err="1" smtClean="0"/>
                  <a:t>Measures</a:t>
                </a:r>
                <a:r>
                  <a:rPr lang="de-DE" b="1" dirty="0" smtClean="0"/>
                  <a:t> </a:t>
                </a:r>
                <a:r>
                  <a:rPr lang="de-DE" b="1" dirty="0" err="1" smtClean="0"/>
                  <a:t>for</a:t>
                </a:r>
                <a:r>
                  <a:rPr lang="de-DE" b="1" dirty="0" smtClean="0"/>
                  <a:t> </a:t>
                </a:r>
                <a:r>
                  <a:rPr lang="de-DE" b="1" dirty="0" err="1" smtClean="0"/>
                  <a:t>competitive</a:t>
                </a:r>
                <a:r>
                  <a:rPr lang="de-DE" b="1" dirty="0" smtClean="0"/>
                  <a:t> </a:t>
                </a:r>
                <a:r>
                  <a:rPr lang="de-DE" b="1" dirty="0" err="1" smtClean="0"/>
                  <a:t>performance</a:t>
                </a:r>
                <a:endParaRPr lang="de-DE" b="1" dirty="0" smtClean="0"/>
              </a:p>
              <a:p>
                <a:r>
                  <a:rPr lang="de-DE" dirty="0" smtClean="0"/>
                  <a:t>Constant  </a:t>
                </a:r>
                <a:r>
                  <a:rPr lang="de-DE" dirty="0" err="1" smtClean="0"/>
                  <a:t>market</a:t>
                </a:r>
                <a:r>
                  <a:rPr lang="de-DE" dirty="0" smtClean="0"/>
                  <a:t> </a:t>
                </a:r>
                <a:r>
                  <a:rPr lang="de-DE" dirty="0" err="1" smtClean="0"/>
                  <a:t>share</a:t>
                </a:r>
                <a:r>
                  <a:rPr lang="de-DE" dirty="0" smtClean="0"/>
                  <a:t> </a:t>
                </a:r>
                <a:r>
                  <a:rPr lang="de-DE" dirty="0" err="1" smtClean="0"/>
                  <a:t>analysis</a:t>
                </a:r>
                <a:endParaRPr lang="de-DE" dirty="0" smtClean="0"/>
              </a:p>
              <a:p>
                <a:pPr marL="0" indent="0">
                  <a:buNone/>
                </a:pPr>
                <a:r>
                  <a:rPr lang="en-GB" sz="2400" dirty="0" smtClean="0"/>
                  <a:t>	</a:t>
                </a:r>
                <a14:m>
                  <m:oMath xmlns:m="http://schemas.openxmlformats.org/officeDocument/2006/math">
                    <m:r>
                      <a:rPr lang="en-GB" sz="2400"/>
                      <m:t>(17)</m:t>
                    </m:r>
                    <m:sSub>
                      <m:sSubPr>
                        <m:ctrlPr>
                          <a:rPr lang="en-GB" sz="2400" i="1"/>
                        </m:ctrlPr>
                      </m:sSubPr>
                      <m:e>
                        <m:r>
                          <a:rPr lang="en-GB" sz="2400" i="1"/>
                          <m:t> </m:t>
                        </m:r>
                        <m:r>
                          <a:rPr lang="en-GB" sz="2400" i="1"/>
                          <m:t>𝑚𝑘𝑡</m:t>
                        </m:r>
                        <m:r>
                          <a:rPr lang="en-GB" sz="2400" i="1"/>
                          <m:t>_</m:t>
                        </m:r>
                        <m:r>
                          <a:rPr lang="en-GB" sz="2400" i="1"/>
                          <m:t>𝑠h</m:t>
                        </m:r>
                      </m:e>
                      <m:sub>
                        <m:r>
                          <a:rPr lang="en-GB" sz="2400" i="1"/>
                          <m:t>𝑖</m:t>
                        </m:r>
                        <m:r>
                          <a:rPr lang="en-GB" sz="2400" i="1"/>
                          <m:t>,</m:t>
                        </m:r>
                        <m:r>
                          <a:rPr lang="en-GB" sz="2400" i="1"/>
                          <m:t>𝑡</m:t>
                        </m:r>
                      </m:sub>
                    </m:sSub>
                    <m:r>
                      <a:rPr lang="en-GB" sz="2400" i="1"/>
                      <m:t>=</m:t>
                    </m:r>
                    <m:sSub>
                      <m:sSubPr>
                        <m:ctrlPr>
                          <a:rPr lang="en-GB" sz="2400" i="1"/>
                        </m:ctrlPr>
                      </m:sSubPr>
                      <m:e>
                        <m:r>
                          <a:rPr lang="en-GB" sz="2400" i="1"/>
                          <m:t>𝑚𝑒</m:t>
                        </m:r>
                      </m:e>
                      <m:sub>
                        <m:r>
                          <a:rPr lang="en-GB" sz="2400" i="1"/>
                          <m:t>𝑗</m:t>
                        </m:r>
                        <m:r>
                          <a:rPr lang="en-GB" sz="2400" i="1"/>
                          <m:t>,</m:t>
                        </m:r>
                        <m:r>
                          <a:rPr lang="en-GB" sz="2400" i="1"/>
                          <m:t>𝑡</m:t>
                        </m:r>
                      </m:sub>
                    </m:sSub>
                    <m:r>
                      <a:rPr lang="en-GB" sz="2400" i="1"/>
                      <m:t>+</m:t>
                    </m:r>
                    <m:sSub>
                      <m:sSubPr>
                        <m:ctrlPr>
                          <a:rPr lang="en-GB" sz="2400" i="1"/>
                        </m:ctrlPr>
                      </m:sSubPr>
                      <m:e>
                        <m:r>
                          <a:rPr lang="en-GB" sz="2400" i="1"/>
                          <m:t>𝑝𝑒</m:t>
                        </m:r>
                      </m:e>
                      <m:sub>
                        <m:r>
                          <a:rPr lang="en-GB" sz="2400" i="1"/>
                          <m:t>𝑘</m:t>
                        </m:r>
                        <m:r>
                          <a:rPr lang="en-GB" sz="2400" i="1"/>
                          <m:t>,</m:t>
                        </m:r>
                        <m:r>
                          <a:rPr lang="en-GB" sz="2400" i="1"/>
                          <m:t>𝑡</m:t>
                        </m:r>
                      </m:sub>
                    </m:sSub>
                    <m:r>
                      <a:rPr lang="en-GB" sz="2400" i="1"/>
                      <m:t>+</m:t>
                    </m:r>
                    <m:sSub>
                      <m:sSubPr>
                        <m:ctrlPr>
                          <a:rPr lang="en-GB" sz="2400" i="1"/>
                        </m:ctrlPr>
                      </m:sSubPr>
                      <m:e>
                        <m:r>
                          <a:rPr lang="en-GB" sz="2400" i="1"/>
                          <m:t>𝑐𝑜𝑚𝑝</m:t>
                        </m:r>
                      </m:e>
                      <m:sub>
                        <m:r>
                          <a:rPr lang="en-GB" sz="2400" i="1"/>
                          <m:t>𝑖</m:t>
                        </m:r>
                        <m:r>
                          <a:rPr lang="en-GB" sz="2400" i="1"/>
                          <m:t>,</m:t>
                        </m:r>
                        <m:r>
                          <a:rPr lang="en-GB" sz="2400" i="1"/>
                          <m:t>𝑡</m:t>
                        </m:r>
                      </m:sub>
                    </m:sSub>
                    <m:r>
                      <a:rPr lang="en-GB" sz="2400" i="1"/>
                      <m:t>+</m:t>
                    </m:r>
                    <m:sSub>
                      <m:sSubPr>
                        <m:ctrlPr>
                          <a:rPr lang="en-GB" sz="2400" i="1"/>
                        </m:ctrlPr>
                      </m:sSubPr>
                      <m:e>
                        <m:r>
                          <a:rPr lang="en-GB" sz="2400" i="1"/>
                          <m:t>𝑚𝑖𝑥</m:t>
                        </m:r>
                      </m:e>
                      <m:sub>
                        <m:r>
                          <a:rPr lang="en-GB" sz="2400" i="1"/>
                          <m:t>𝑖</m:t>
                        </m:r>
                        <m:r>
                          <a:rPr lang="en-GB" sz="2400" i="1"/>
                          <m:t>,</m:t>
                        </m:r>
                        <m:r>
                          <a:rPr lang="en-GB" sz="2400" i="1"/>
                          <m:t>𝑗</m:t>
                        </m:r>
                        <m:r>
                          <a:rPr lang="en-GB" sz="2400" i="1"/>
                          <m:t>,</m:t>
                        </m:r>
                        <m:r>
                          <a:rPr lang="en-GB" sz="2400" i="1"/>
                          <m:t>𝑘</m:t>
                        </m:r>
                        <m:r>
                          <a:rPr lang="en-GB" sz="2400" i="1"/>
                          <m:t>,</m:t>
                        </m:r>
                        <m:r>
                          <a:rPr lang="en-GB" sz="2400" i="1"/>
                          <m:t>𝑡</m:t>
                        </m:r>
                      </m:sub>
                    </m:sSub>
                  </m:oMath>
                </a14:m>
                <a:r>
                  <a:rPr lang="en-GB" sz="2400" dirty="0"/>
                  <a:t>	</a:t>
                </a:r>
              </a:p>
              <a:p>
                <a:r>
                  <a:rPr lang="en-US" dirty="0" smtClean="0"/>
                  <a:t>Flow of investment (</a:t>
                </a:r>
                <a:r>
                  <a:rPr lang="en-GB" dirty="0"/>
                  <a:t>inward </a:t>
                </a:r>
                <a:r>
                  <a:rPr lang="en-GB" dirty="0" smtClean="0"/>
                  <a:t>FDI)</a:t>
                </a:r>
              </a:p>
              <a:p>
                <a:endParaRPr lang="en-GB" dirty="0"/>
              </a:p>
              <a:p>
                <a:r>
                  <a:rPr lang="en-GB" dirty="0" smtClean="0"/>
                  <a:t>Results in Table 2</a:t>
                </a:r>
                <a:endParaRPr lang="en-US" dirty="0"/>
              </a:p>
            </p:txBody>
          </p:sp>
        </mc:Choice>
        <mc:Fallback>
          <p:sp>
            <p:nvSpPr>
              <p:cNvPr id="410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99592" y="764704"/>
                <a:ext cx="7858125" cy="5832648"/>
              </a:xfrm>
              <a:blipFill rotWithShape="0">
                <a:blip r:embed="rId3"/>
                <a:stretch>
                  <a:fillRect l="-2017" t="-13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/>
              <p14:cNvContentPartPr/>
              <p14:nvPr/>
            </p14:nvContentPartPr>
            <p14:xfrm>
              <a:off x="6088380" y="2354700"/>
              <a:ext cx="945360" cy="882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69300" y="2316540"/>
                <a:ext cx="983520" cy="16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" name="Ink 3"/>
              <p14:cNvContentPartPr/>
              <p14:nvPr/>
            </p14:nvContentPartPr>
            <p14:xfrm>
              <a:off x="4290180" y="2392860"/>
              <a:ext cx="1371960" cy="10080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271100" y="2354700"/>
                <a:ext cx="1410120" cy="177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1867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764704"/>
            <a:ext cx="7858125" cy="5832648"/>
          </a:xfrm>
        </p:spPr>
        <p:txBody>
          <a:bodyPr/>
          <a:lstStyle/>
          <a:p>
            <a:pPr marL="0" indent="0">
              <a:buNone/>
            </a:pPr>
            <a:r>
              <a:rPr lang="de-DE" b="1" dirty="0" err="1" smtClean="0"/>
              <a:t>Measures</a:t>
            </a:r>
            <a:r>
              <a:rPr lang="de-DE" b="1" dirty="0" smtClean="0"/>
              <a:t> </a:t>
            </a:r>
            <a:r>
              <a:rPr lang="de-DE" b="1" dirty="0" err="1" smtClean="0"/>
              <a:t>for</a:t>
            </a:r>
            <a:r>
              <a:rPr lang="de-DE" b="1" dirty="0" smtClean="0"/>
              <a:t> </a:t>
            </a:r>
            <a:r>
              <a:rPr lang="de-DE" b="1" dirty="0" err="1" smtClean="0"/>
              <a:t>competitive</a:t>
            </a:r>
            <a:r>
              <a:rPr lang="de-DE" b="1" dirty="0" smtClean="0"/>
              <a:t> </a:t>
            </a:r>
            <a:r>
              <a:rPr lang="de-DE" b="1" dirty="0" err="1" smtClean="0"/>
              <a:t>performance</a:t>
            </a:r>
            <a:endParaRPr lang="de-DE" b="1" dirty="0" smtClean="0"/>
          </a:p>
          <a:p>
            <a:r>
              <a:rPr lang="en-GB" dirty="0"/>
              <a:t>The </a:t>
            </a:r>
            <a:r>
              <a:rPr lang="en-GB" dirty="0">
                <a:solidFill>
                  <a:srgbClr val="C00000"/>
                </a:solidFill>
              </a:rPr>
              <a:t>WCI is the only significant determinant </a:t>
            </a:r>
            <a:r>
              <a:rPr lang="en-GB" dirty="0" smtClean="0">
                <a:solidFill>
                  <a:srgbClr val="C00000"/>
                </a:solidFill>
              </a:rPr>
              <a:t>in EU</a:t>
            </a:r>
          </a:p>
          <a:p>
            <a:pPr lvl="1"/>
            <a:r>
              <a:rPr lang="en-GB" dirty="0" smtClean="0"/>
              <a:t>both </a:t>
            </a:r>
            <a:r>
              <a:rPr lang="en-GB" dirty="0"/>
              <a:t>intra-EU and intra-EMU market shares (second and third panels) </a:t>
            </a:r>
            <a:endParaRPr lang="en-GB" dirty="0" smtClean="0"/>
          </a:p>
          <a:p>
            <a:r>
              <a:rPr lang="en-GB" dirty="0" smtClean="0"/>
              <a:t>whereas </a:t>
            </a:r>
            <a:r>
              <a:rPr lang="en-GB" i="1" dirty="0" smtClean="0"/>
              <a:t>REER</a:t>
            </a:r>
            <a:r>
              <a:rPr lang="en-GB" dirty="0" smtClean="0"/>
              <a:t> </a:t>
            </a:r>
            <a:r>
              <a:rPr lang="en-GB" dirty="0"/>
              <a:t>performs slightly better to explain </a:t>
            </a:r>
            <a:r>
              <a:rPr lang="en-GB" dirty="0">
                <a:solidFill>
                  <a:srgbClr val="C00000"/>
                </a:solidFill>
              </a:rPr>
              <a:t>total market shares </a:t>
            </a:r>
            <a:r>
              <a:rPr lang="en-GB" dirty="0"/>
              <a:t>in </a:t>
            </a:r>
            <a:r>
              <a:rPr lang="en-GB" dirty="0">
                <a:solidFill>
                  <a:srgbClr val="C00000"/>
                </a:solidFill>
              </a:rPr>
              <a:t>global</a:t>
            </a:r>
            <a:r>
              <a:rPr lang="en-GB" dirty="0"/>
              <a:t> trade (first panel</a:t>
            </a:r>
            <a:r>
              <a:rPr lang="en-GB" dirty="0" smtClean="0"/>
              <a:t>)</a:t>
            </a:r>
          </a:p>
          <a:p>
            <a:pPr lvl="1"/>
            <a:r>
              <a:rPr lang="en-GB" dirty="0"/>
              <a:t>WCI is based on equilibrium wages for the EMU, hence failing to capture the effect of developments outside the </a:t>
            </a:r>
            <a:r>
              <a:rPr lang="en-GB" dirty="0" smtClean="0"/>
              <a:t>EU	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15133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764704"/>
            <a:ext cx="7858125" cy="5832648"/>
          </a:xfrm>
        </p:spPr>
        <p:txBody>
          <a:bodyPr/>
          <a:lstStyle/>
          <a:p>
            <a:pPr marL="0" indent="0">
              <a:buNone/>
            </a:pPr>
            <a:r>
              <a:rPr lang="de-DE" b="1" dirty="0" err="1" smtClean="0"/>
              <a:t>Measures</a:t>
            </a:r>
            <a:r>
              <a:rPr lang="de-DE" b="1" dirty="0" smtClean="0"/>
              <a:t> </a:t>
            </a:r>
            <a:r>
              <a:rPr lang="de-DE" b="1" dirty="0" err="1" smtClean="0"/>
              <a:t>for</a:t>
            </a:r>
            <a:r>
              <a:rPr lang="de-DE" b="1" dirty="0" smtClean="0"/>
              <a:t> </a:t>
            </a:r>
            <a:r>
              <a:rPr lang="de-DE" b="1" dirty="0" err="1" smtClean="0"/>
              <a:t>competitive</a:t>
            </a:r>
            <a:r>
              <a:rPr lang="de-DE" b="1" dirty="0" smtClean="0"/>
              <a:t> </a:t>
            </a:r>
            <a:r>
              <a:rPr lang="de-DE" b="1" dirty="0" err="1" smtClean="0"/>
              <a:t>performance</a:t>
            </a:r>
            <a:endParaRPr lang="de-DE" b="1" dirty="0" smtClean="0"/>
          </a:p>
          <a:p>
            <a:r>
              <a:rPr lang="en-GB" dirty="0" smtClean="0"/>
              <a:t>For </a:t>
            </a:r>
            <a:r>
              <a:rPr lang="en-GB" dirty="0" smtClean="0">
                <a:solidFill>
                  <a:srgbClr val="C00000"/>
                </a:solidFill>
              </a:rPr>
              <a:t>pure competitiveness </a:t>
            </a:r>
            <a:r>
              <a:rPr lang="en-GB" dirty="0" smtClean="0"/>
              <a:t>effect: confirmation </a:t>
            </a:r>
            <a:r>
              <a:rPr lang="en-GB" dirty="0"/>
              <a:t>that the WCI has a higher explanatory power both within the EU and the EMU </a:t>
            </a:r>
            <a:endParaRPr lang="en-GB" dirty="0" smtClean="0"/>
          </a:p>
          <a:p>
            <a:r>
              <a:rPr lang="en-GB" dirty="0" smtClean="0"/>
              <a:t>For </a:t>
            </a:r>
            <a:r>
              <a:rPr lang="en-GB" dirty="0" smtClean="0">
                <a:solidFill>
                  <a:srgbClr val="C00000"/>
                </a:solidFill>
              </a:rPr>
              <a:t>FDI inflows</a:t>
            </a:r>
            <a:r>
              <a:rPr lang="en-GB" dirty="0" smtClean="0"/>
              <a:t>: the </a:t>
            </a:r>
            <a:r>
              <a:rPr lang="en-GB" dirty="0"/>
              <a:t>WCI is the only significant </a:t>
            </a:r>
            <a:r>
              <a:rPr lang="en-GB" dirty="0" smtClean="0"/>
              <a:t>variable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4394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1F2DE1A-5FE8-4F3D-8D22-A62E30F7F822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916832"/>
            <a:ext cx="7858125" cy="554355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en-GB" altLang="en-US" b="1" dirty="0" smtClean="0">
                <a:solidFill>
                  <a:srgbClr val="006699"/>
                </a:solidFill>
              </a:rPr>
              <a:t>IV</a:t>
            </a:r>
            <a:r>
              <a:rPr lang="en-GB" altLang="en-US" b="1" dirty="0" smtClean="0">
                <a:solidFill>
                  <a:srgbClr val="006699"/>
                </a:solidFill>
              </a:rPr>
              <a:t>. </a:t>
            </a:r>
            <a:r>
              <a:rPr lang="en-GB" altLang="en-US" b="1" dirty="0" smtClean="0">
                <a:solidFill>
                  <a:srgbClr val="006699"/>
                </a:solidFill>
              </a:rPr>
              <a:t>Conclusion</a:t>
            </a:r>
            <a:endParaRPr lang="en-GB" altLang="en-US" b="1" dirty="0" smtClean="0">
              <a:solidFill>
                <a:srgbClr val="006699"/>
              </a:solidFill>
            </a:endParaRPr>
          </a:p>
        </p:txBody>
      </p:sp>
      <p:cxnSp>
        <p:nvCxnSpPr>
          <p:cNvPr id="18436" name="Straight Connector 3"/>
          <p:cNvCxnSpPr>
            <a:cxnSpLocks noChangeShapeType="1"/>
          </p:cNvCxnSpPr>
          <p:nvPr/>
        </p:nvCxnSpPr>
        <p:spPr bwMode="auto">
          <a:xfrm>
            <a:off x="1403350" y="692150"/>
            <a:ext cx="0" cy="6165850"/>
          </a:xfrm>
          <a:prstGeom prst="line">
            <a:avLst/>
          </a:prstGeom>
          <a:noFill/>
          <a:ln w="9525" algn="ctr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28704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836712"/>
            <a:ext cx="8820472" cy="5832648"/>
          </a:xfrm>
        </p:spPr>
        <p:txBody>
          <a:bodyPr/>
          <a:lstStyle/>
          <a:p>
            <a:r>
              <a:rPr lang="en-GB" dirty="0"/>
              <a:t>W</a:t>
            </a:r>
            <a:r>
              <a:rPr lang="en-GB" dirty="0" smtClean="0"/>
              <a:t>age </a:t>
            </a:r>
            <a:r>
              <a:rPr lang="en-GB" dirty="0"/>
              <a:t>setting obviously matters for </a:t>
            </a:r>
            <a:r>
              <a:rPr lang="en-GB" dirty="0" smtClean="0"/>
              <a:t>competitiveness</a:t>
            </a:r>
          </a:p>
          <a:p>
            <a:pPr lvl="1"/>
            <a:r>
              <a:rPr lang="en-GB" i="1" dirty="0" smtClean="0"/>
              <a:t> but it </a:t>
            </a:r>
            <a:r>
              <a:rPr lang="en-GB" i="1" dirty="0"/>
              <a:t>is impossible without an appropriate benchmark to say whether wages are too high or too low</a:t>
            </a:r>
            <a:r>
              <a:rPr lang="en-GB" dirty="0" smtClean="0"/>
              <a:t>.</a:t>
            </a:r>
          </a:p>
          <a:p>
            <a:r>
              <a:rPr lang="en-GB" dirty="0"/>
              <a:t>benchmark for determining equilibrium wage levels </a:t>
            </a:r>
            <a:r>
              <a:rPr lang="en-GB" dirty="0" smtClean="0"/>
              <a:t>is derived </a:t>
            </a:r>
            <a:r>
              <a:rPr lang="en-GB" dirty="0"/>
              <a:t>from the assumption that the return on capital in a given country </a:t>
            </a:r>
            <a:r>
              <a:rPr lang="en-GB" dirty="0" smtClean="0"/>
              <a:t>(or industry) </a:t>
            </a:r>
            <a:r>
              <a:rPr lang="en-GB" dirty="0"/>
              <a:t>ought to be the same as the average return on capital in the Euro Area.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321926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836712"/>
            <a:ext cx="8820472" cy="5832648"/>
          </a:xfrm>
        </p:spPr>
        <p:txBody>
          <a:bodyPr/>
          <a:lstStyle/>
          <a:p>
            <a:r>
              <a:rPr lang="en-GB" dirty="0"/>
              <a:t>The famous </a:t>
            </a:r>
            <a:r>
              <a:rPr lang="en-GB" b="1" i="1" dirty="0"/>
              <a:t>Rehn-</a:t>
            </a:r>
            <a:r>
              <a:rPr lang="en-GB" b="1" i="1" dirty="0" err="1"/>
              <a:t>Meidner</a:t>
            </a:r>
            <a:r>
              <a:rPr lang="en-GB" b="1" i="1" dirty="0"/>
              <a:t> </a:t>
            </a:r>
            <a:r>
              <a:rPr lang="en-GB" i="1" dirty="0"/>
              <a:t>rule </a:t>
            </a:r>
            <a:r>
              <a:rPr lang="en-GB" dirty="0"/>
              <a:t>recommended that nominal wages ought to be </a:t>
            </a:r>
            <a:r>
              <a:rPr lang="en-GB" dirty="0" err="1"/>
              <a:t>distributionally</a:t>
            </a:r>
            <a:r>
              <a:rPr lang="en-GB" dirty="0"/>
              <a:t> </a:t>
            </a:r>
            <a:r>
              <a:rPr lang="en-GB" dirty="0" smtClean="0"/>
              <a:t>neutral</a:t>
            </a:r>
          </a:p>
          <a:p>
            <a:pPr lvl="1"/>
            <a:r>
              <a:rPr lang="en-GB" dirty="0" smtClean="0"/>
              <a:t>Constant wage share</a:t>
            </a:r>
          </a:p>
          <a:p>
            <a:pPr lvl="1"/>
            <a:r>
              <a:rPr lang="en-GB" dirty="0" err="1" smtClean="0"/>
              <a:t>Δw</a:t>
            </a:r>
            <a:r>
              <a:rPr lang="en-GB" dirty="0" smtClean="0"/>
              <a:t> = Δ</a:t>
            </a:r>
            <a:r>
              <a:rPr lang="el-GR" dirty="0" smtClean="0"/>
              <a:t>λ</a:t>
            </a:r>
            <a:r>
              <a:rPr lang="de-DE" dirty="0" smtClean="0"/>
              <a:t> + </a:t>
            </a:r>
            <a:r>
              <a:rPr lang="en-GB" dirty="0" err="1" smtClean="0"/>
              <a:t>Δp</a:t>
            </a:r>
            <a:r>
              <a:rPr lang="en-GB" dirty="0" smtClean="0"/>
              <a:t>*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rule ignores the impact of capital productivity on equilibrium wages. </a:t>
            </a:r>
            <a:endParaRPr lang="en-GB" dirty="0" smtClean="0"/>
          </a:p>
          <a:p>
            <a:r>
              <a:rPr lang="en-GB" dirty="0" smtClean="0"/>
              <a:t>Balanced </a:t>
            </a:r>
            <a:r>
              <a:rPr lang="en-GB" dirty="0"/>
              <a:t>growth across countries and sectors would </a:t>
            </a:r>
            <a:r>
              <a:rPr lang="en-GB" b="1" dirty="0"/>
              <a:t>require nominal wages to be equal to equilibrium wages</a:t>
            </a:r>
            <a:r>
              <a:rPr lang="en-GB" dirty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518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836712"/>
            <a:ext cx="8820472" cy="5832648"/>
          </a:xfrm>
        </p:spPr>
        <p:txBody>
          <a:bodyPr/>
          <a:lstStyle/>
          <a:p>
            <a:r>
              <a:rPr lang="en-GB" dirty="0"/>
              <a:t>A</a:t>
            </a:r>
            <a:r>
              <a:rPr lang="en-GB" dirty="0" smtClean="0"/>
              <a:t>usterity </a:t>
            </a:r>
            <a:r>
              <a:rPr lang="en-GB" dirty="0"/>
              <a:t>policies seek </a:t>
            </a:r>
            <a:r>
              <a:rPr lang="en-GB" dirty="0" smtClean="0"/>
              <a:t>lower </a:t>
            </a:r>
            <a:r>
              <a:rPr lang="en-GB" dirty="0"/>
              <a:t>wages </a:t>
            </a:r>
            <a:endParaRPr lang="en-GB" dirty="0" smtClean="0"/>
          </a:p>
          <a:p>
            <a:pPr lvl="1"/>
            <a:r>
              <a:rPr lang="en-GB" dirty="0" smtClean="0"/>
              <a:t>But cutting demand reduces </a:t>
            </a:r>
            <a:r>
              <a:rPr lang="en-GB" dirty="0"/>
              <a:t>output </a:t>
            </a:r>
            <a:r>
              <a:rPr lang="en-GB" dirty="0" smtClean="0"/>
              <a:t>&amp; lowers productivity </a:t>
            </a:r>
            <a:r>
              <a:rPr lang="en-GB" dirty="0"/>
              <a:t>of capital and </a:t>
            </a:r>
            <a:r>
              <a:rPr lang="en-GB" dirty="0" smtClean="0"/>
              <a:t>labour </a:t>
            </a:r>
            <a:r>
              <a:rPr lang="en-GB" dirty="0"/>
              <a:t>which in return hampers competitiveness. </a:t>
            </a:r>
            <a:endParaRPr lang="en-GB" dirty="0" smtClean="0"/>
          </a:p>
          <a:p>
            <a:pPr lvl="1"/>
            <a:r>
              <a:rPr lang="en-GB" dirty="0" smtClean="0"/>
              <a:t>Greece </a:t>
            </a:r>
            <a:r>
              <a:rPr lang="en-GB" dirty="0"/>
              <a:t>is the most dramatic </a:t>
            </a:r>
            <a:r>
              <a:rPr lang="en-GB" dirty="0" smtClean="0"/>
              <a:t>example</a:t>
            </a:r>
          </a:p>
          <a:p>
            <a:r>
              <a:rPr lang="en-GB" dirty="0"/>
              <a:t>Competitiveness differences are not always correctly </a:t>
            </a:r>
            <a:r>
              <a:rPr lang="en-GB" dirty="0" smtClean="0"/>
              <a:t>represented </a:t>
            </a:r>
            <a:r>
              <a:rPr lang="en-GB" dirty="0"/>
              <a:t>by ULCs and REERs</a:t>
            </a:r>
            <a:endParaRPr lang="de-DE" dirty="0"/>
          </a:p>
          <a:p>
            <a:pPr lvl="1"/>
            <a:r>
              <a:rPr lang="en-GB" dirty="0" smtClean="0"/>
              <a:t>European </a:t>
            </a:r>
            <a:r>
              <a:rPr lang="en-GB" dirty="0"/>
              <a:t>Commission would be well advised to include the wage competitiveness </a:t>
            </a:r>
            <a:r>
              <a:rPr lang="en-GB" dirty="0" smtClean="0"/>
              <a:t>index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0501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1F2DE1A-5FE8-4F3D-8D22-A62E30F7F822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3888" y="2564904"/>
            <a:ext cx="7858125" cy="554355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en-GB" altLang="en-US" b="1" dirty="0" smtClean="0">
                <a:solidFill>
                  <a:srgbClr val="006699"/>
                </a:solidFill>
              </a:rPr>
              <a:t>Thank you !</a:t>
            </a:r>
            <a:endParaRPr lang="en-GB" altLang="en-US" b="1" dirty="0" smtClean="0">
              <a:solidFill>
                <a:srgbClr val="006699"/>
              </a:solidFill>
            </a:endParaRPr>
          </a:p>
        </p:txBody>
      </p:sp>
      <p:cxnSp>
        <p:nvCxnSpPr>
          <p:cNvPr id="18436" name="Straight Connector 3"/>
          <p:cNvCxnSpPr>
            <a:cxnSpLocks noChangeShapeType="1"/>
          </p:cNvCxnSpPr>
          <p:nvPr/>
        </p:nvCxnSpPr>
        <p:spPr bwMode="auto">
          <a:xfrm>
            <a:off x="1403350" y="692150"/>
            <a:ext cx="0" cy="6165850"/>
          </a:xfrm>
          <a:prstGeom prst="line">
            <a:avLst/>
          </a:prstGeom>
          <a:noFill/>
          <a:ln w="9525" algn="ctr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16109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1F2DE1A-5FE8-4F3D-8D22-A62E30F7F822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672" y="1988840"/>
            <a:ext cx="7858125" cy="5543550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buFontTx/>
              <a:buNone/>
            </a:pPr>
            <a:r>
              <a:rPr lang="en-GB" altLang="en-US" b="1" dirty="0" smtClean="0">
                <a:solidFill>
                  <a:srgbClr val="006699"/>
                </a:solidFill>
              </a:rPr>
              <a:t>I. </a:t>
            </a:r>
            <a:r>
              <a:rPr lang="en-GB" altLang="en-US" b="1" dirty="0" smtClean="0">
                <a:solidFill>
                  <a:srgbClr val="006699"/>
                </a:solidFill>
              </a:rPr>
              <a:t>Equilibrium wages: theory</a:t>
            </a:r>
          </a:p>
        </p:txBody>
      </p:sp>
      <p:cxnSp>
        <p:nvCxnSpPr>
          <p:cNvPr id="18436" name="Straight Connector 3"/>
          <p:cNvCxnSpPr>
            <a:cxnSpLocks noChangeShapeType="1"/>
          </p:cNvCxnSpPr>
          <p:nvPr/>
        </p:nvCxnSpPr>
        <p:spPr bwMode="auto">
          <a:xfrm>
            <a:off x="1403350" y="692150"/>
            <a:ext cx="0" cy="6165850"/>
          </a:xfrm>
          <a:prstGeom prst="line">
            <a:avLst/>
          </a:prstGeom>
          <a:noFill/>
          <a:ln w="9525" algn="ctr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76504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9793" y="116632"/>
            <a:ext cx="6552728" cy="576064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The problem: ULC indices</a:t>
            </a:r>
            <a:endParaRPr lang="en-US" b="1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208885"/>
              </p:ext>
            </p:extLst>
          </p:nvPr>
        </p:nvGraphicFramePr>
        <p:xfrm>
          <a:off x="1785938" y="863600"/>
          <a:ext cx="6386462" cy="5882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Views" r:id="rId4" imgW="5571231" imgH="5130800" progId="EViews.Workfile.2">
                  <p:embed/>
                </p:oleObj>
              </mc:Choice>
              <mc:Fallback>
                <p:oleObj name="EViews" r:id="rId4" imgW="5571231" imgH="5130800" progId="EViews.Workfile.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85938" y="863600"/>
                        <a:ext cx="6386462" cy="5882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31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99793" y="116632"/>
            <a:ext cx="6552728" cy="576064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The problem: ULC indices</a:t>
            </a:r>
            <a:endParaRPr lang="en-US" b="1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6095074"/>
              </p:ext>
            </p:extLst>
          </p:nvPr>
        </p:nvGraphicFramePr>
        <p:xfrm>
          <a:off x="791365" y="716438"/>
          <a:ext cx="7093003" cy="5808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Views" r:id="rId4" imgW="5541420" imgH="4538017" progId="EViews.Workfile.2">
                  <p:embed/>
                </p:oleObj>
              </mc:Choice>
              <mc:Fallback>
                <p:oleObj name="EViews" r:id="rId4" imgW="5541420" imgH="4538017" progId="EViews.Workfile.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1365" y="716438"/>
                        <a:ext cx="7093003" cy="5808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628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764704"/>
            <a:ext cx="8362181" cy="583264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The solution</a:t>
            </a:r>
          </a:p>
          <a:p>
            <a:r>
              <a:rPr lang="en-US" dirty="0" smtClean="0"/>
              <a:t>A competitive economy with free flow of capital would tend to the equalization of rates of return on capital (</a:t>
            </a:r>
            <a:r>
              <a:rPr lang="en-US" dirty="0" err="1" smtClean="0"/>
              <a:t>RoC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This is a benchmark</a:t>
            </a:r>
          </a:p>
          <a:p>
            <a:pPr lvl="1"/>
            <a:r>
              <a:rPr lang="en-US" dirty="0" smtClean="0"/>
              <a:t>Distortions and monopoly power lead to sustained differences in </a:t>
            </a:r>
            <a:r>
              <a:rPr lang="en-US" dirty="0" err="1" smtClean="0"/>
              <a:t>RoC</a:t>
            </a:r>
            <a:endParaRPr lang="en-US" dirty="0" smtClean="0"/>
          </a:p>
          <a:p>
            <a:r>
              <a:rPr lang="en-US" dirty="0" smtClean="0"/>
              <a:t>Derive (benchmark) equilibrium wage at which the wage level would generate same </a:t>
            </a:r>
            <a:r>
              <a:rPr lang="en-US" dirty="0" err="1" smtClean="0"/>
              <a:t>RoC</a:t>
            </a:r>
            <a:r>
              <a:rPr lang="en-US" dirty="0" smtClean="0"/>
              <a:t> for each sector/region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4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0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115616" y="483362"/>
                <a:ext cx="7858125" cy="6041982"/>
              </a:xfrm>
            </p:spPr>
            <p:txBody>
              <a:bodyPr/>
              <a:lstStyle/>
              <a:p>
                <a:pPr marL="57150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GB" i="1"/>
                      <m:t>𝑃𝑌</m:t>
                    </m:r>
                    <m:r>
                      <a:rPr lang="en-GB" i="1"/>
                      <m:t>=</m:t>
                    </m:r>
                    <m:sSub>
                      <m:sSubPr>
                        <m:ctrlPr>
                          <a:rPr lang="en-GB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/>
                          <m:t>Π</m:t>
                        </m:r>
                      </m:e>
                      <m:sub>
                        <m:r>
                          <a:rPr lang="en-GB" i="1"/>
                          <m:t>𝐺</m:t>
                        </m:r>
                      </m:sub>
                    </m:sSub>
                    <m:r>
                      <a:rPr lang="en-GB" i="1"/>
                      <m:t>+</m:t>
                    </m:r>
                    <m:r>
                      <a:rPr lang="en-GB" i="1"/>
                      <m:t>𝑇</m:t>
                    </m:r>
                    <m:r>
                      <a:rPr lang="en-GB" i="1"/>
                      <m:t>+</m:t>
                    </m:r>
                    <m:r>
                      <a:rPr lang="en-GB" i="1"/>
                      <m:t>𝑊𝐿</m:t>
                    </m:r>
                  </m:oMath>
                </a14:m>
                <a:endParaRPr lang="en-GB" dirty="0" smtClean="0"/>
              </a:p>
              <a:p>
                <a:pPr marL="57150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GB" i="1"/>
                      <m:t>𝑅𝑜𝐶</m:t>
                    </m:r>
                    <m:r>
                      <a:rPr lang="en-GB" i="1"/>
                      <m:t>=</m:t>
                    </m:r>
                    <m:f>
                      <m:fPr>
                        <m:ctrlPr>
                          <a:rPr lang="en-GB" i="1"/>
                        </m:ctrlPr>
                      </m:fPr>
                      <m:num>
                        <m:r>
                          <a:rPr lang="en-GB" i="1"/>
                          <m:t>𝑃𝑌</m:t>
                        </m:r>
                        <m:r>
                          <a:rPr lang="en-GB" i="1"/>
                          <m:t>−</m:t>
                        </m:r>
                        <m:r>
                          <m:rPr>
                            <m:sty m:val="p"/>
                          </m:rPr>
                          <a:rPr lang="en-GB"/>
                          <m:t>cfc</m:t>
                        </m:r>
                        <m:r>
                          <a:rPr lang="en-GB" i="1"/>
                          <m:t>−</m:t>
                        </m:r>
                        <m:r>
                          <a:rPr lang="en-GB" i="1"/>
                          <m:t>𝑇</m:t>
                        </m:r>
                        <m:r>
                          <a:rPr lang="en-GB" i="1"/>
                          <m:t>−</m:t>
                        </m:r>
                        <m:r>
                          <a:rPr lang="en-GB" i="1"/>
                          <m:t>𝑊𝐿</m:t>
                        </m:r>
                      </m:num>
                      <m:den>
                        <m:sSub>
                          <m:sSubPr>
                            <m:ctrlPr>
                              <a:rPr lang="en-GB" i="1"/>
                            </m:ctrlPr>
                          </m:sSubPr>
                          <m:e>
                            <m:r>
                              <a:rPr lang="en-GB" i="1"/>
                              <m:t>𝑃</m:t>
                            </m:r>
                          </m:e>
                          <m:sub>
                            <m:r>
                              <a:rPr lang="en-GB" i="1"/>
                              <m:t>𝑘</m:t>
                            </m:r>
                          </m:sub>
                        </m:sSub>
                        <m:r>
                          <a:rPr lang="en-GB" i="1"/>
                          <m:t>𝐾</m:t>
                        </m:r>
                      </m:den>
                    </m:f>
                  </m:oMath>
                </a14:m>
                <a:r>
                  <a:rPr lang="en-GB" dirty="0"/>
                  <a:t>		</a:t>
                </a:r>
                <a:endParaRPr lang="en-GB" dirty="0" smtClean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400" b="1" i="1"/>
                        <m:t>𝑹𝒐𝑪</m:t>
                      </m:r>
                      <m:r>
                        <a:rPr lang="en-GB" sz="2400" b="1" i="1"/>
                        <m:t>=</m:t>
                      </m:r>
                      <m:f>
                        <m:fPr>
                          <m:ctrlPr>
                            <a:rPr lang="en-GB" sz="2400" b="1" i="1"/>
                          </m:ctrlPr>
                        </m:fPr>
                        <m:num>
                          <m:r>
                            <a:rPr lang="en-GB" sz="2400" b="1" i="1"/>
                            <m:t>𝟏</m:t>
                          </m:r>
                          <m:r>
                            <a:rPr lang="en-GB" sz="2400" b="1" i="1"/>
                            <m:t>−</m:t>
                          </m:r>
                          <m:r>
                            <a:rPr lang="en-GB" sz="2400" b="1" i="1"/>
                            <m:t>𝝉</m:t>
                          </m:r>
                          <m:r>
                            <a:rPr lang="en-GB" sz="2400" b="1" i="1"/>
                            <m:t>−</m:t>
                          </m:r>
                          <m:r>
                            <a:rPr lang="en-GB" sz="2400" b="1" i="1"/>
                            <m:t>𝝆</m:t>
                          </m:r>
                          <m:r>
                            <a:rPr lang="en-GB" sz="2400" b="1" i="1"/>
                            <m:t>−</m:t>
                          </m:r>
                          <m:sSub>
                            <m:sSubPr>
                              <m:ctrlPr>
                                <a:rPr lang="en-GB" sz="2400" b="1" i="1"/>
                              </m:ctrlPr>
                            </m:sSubPr>
                            <m:e>
                              <m:r>
                                <a:rPr lang="en-GB" sz="2400" b="1" i="1"/>
                                <m:t>𝝈</m:t>
                              </m:r>
                            </m:e>
                            <m:sub>
                              <m:r>
                                <a:rPr lang="en-GB" sz="2400" b="1" i="1"/>
                                <m:t>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2400" b="1" i="1"/>
                              </m:ctrlPr>
                            </m:sSubPr>
                            <m:e>
                              <m:r>
                                <a:rPr lang="en-GB" sz="2400" b="1" i="1"/>
                                <m:t>𝑷</m:t>
                              </m:r>
                            </m:e>
                            <m:sub>
                              <m:r>
                                <a:rPr lang="en-GB" sz="2400" b="1" i="1"/>
                                <m:t>𝒌</m:t>
                              </m:r>
                            </m:sub>
                          </m:sSub>
                          <m:r>
                            <a:rPr lang="en-GB" sz="2400" b="1" i="1"/>
                            <m:t>𝑲</m:t>
                          </m:r>
                        </m:den>
                      </m:f>
                      <m:r>
                        <a:rPr lang="en-GB" sz="2400" b="1" i="1"/>
                        <m:t>𝑷𝒀</m:t>
                      </m:r>
                      <m:r>
                        <a:rPr lang="en-GB" sz="2400" b="1" i="1"/>
                        <m:t>=(</m:t>
                      </m:r>
                      <m:r>
                        <a:rPr lang="en-GB" sz="2400" b="1" i="1"/>
                        <m:t>𝟏</m:t>
                      </m:r>
                      <m:r>
                        <a:rPr lang="en-GB" sz="2400" b="1" i="1"/>
                        <m:t>−</m:t>
                      </m:r>
                      <m:r>
                        <a:rPr lang="en-GB" sz="2400" b="1" i="1"/>
                        <m:t>𝝉</m:t>
                      </m:r>
                      <m:r>
                        <a:rPr lang="en-GB" sz="2400" b="1" i="1"/>
                        <m:t>−</m:t>
                      </m:r>
                      <m:r>
                        <a:rPr lang="en-GB" sz="2400" b="1" i="1"/>
                        <m:t>𝝆</m:t>
                      </m:r>
                      <m:r>
                        <a:rPr lang="en-GB" sz="2400" b="1" i="1"/>
                        <m:t>−</m:t>
                      </m:r>
                      <m:sSub>
                        <m:sSubPr>
                          <m:ctrlPr>
                            <a:rPr lang="en-GB" sz="2400" b="1" i="1"/>
                          </m:ctrlPr>
                        </m:sSubPr>
                        <m:e>
                          <m:r>
                            <a:rPr lang="en-GB" sz="2400" b="1" i="1"/>
                            <m:t>𝝈</m:t>
                          </m:r>
                        </m:e>
                        <m:sub>
                          <m:r>
                            <a:rPr lang="en-GB" sz="2400" b="1" i="1"/>
                            <m:t>𝒘</m:t>
                          </m:r>
                        </m:sub>
                      </m:sSub>
                      <m:r>
                        <a:rPr lang="en-GB" sz="2400" b="1" i="1"/>
                        <m:t>)</m:t>
                      </m:r>
                      <m:r>
                        <a:rPr lang="en-GB" sz="2400" b="1" i="1"/>
                        <m:t>𝑨𝑪𝑬</m:t>
                      </m:r>
                    </m:oMath>
                  </m:oMathPara>
                </a14:m>
                <a:endParaRPr lang="en-GB" sz="2400" b="1" dirty="0"/>
              </a:p>
              <a:p>
                <a:pPr lvl="0"/>
                <a14:m>
                  <m:oMath xmlns:m="http://schemas.openxmlformats.org/officeDocument/2006/math">
                    <m:r>
                      <a:rPr lang="en-GB" sz="2400" b="1" i="1"/>
                      <m:t>𝑨𝑪𝑬</m:t>
                    </m:r>
                    <m:r>
                      <a:rPr lang="en-GB" sz="2400" i="1"/>
                      <m:t>=</m:t>
                    </m:r>
                    <m:f>
                      <m:fPr>
                        <m:ctrlPr>
                          <a:rPr lang="en-GB" sz="2400" i="1"/>
                        </m:ctrlPr>
                      </m:fPr>
                      <m:num>
                        <m:r>
                          <a:rPr lang="en-GB" sz="2400" i="1"/>
                          <m:t>𝑃𝑌</m:t>
                        </m:r>
                      </m:num>
                      <m:den>
                        <m:sSub>
                          <m:sSubPr>
                            <m:ctrlPr>
                              <a:rPr lang="en-GB" sz="2400" i="1"/>
                            </m:ctrlPr>
                          </m:sSubPr>
                          <m:e>
                            <m:r>
                              <a:rPr lang="en-GB" sz="2400" i="1"/>
                              <m:t>𝑃</m:t>
                            </m:r>
                          </m:e>
                          <m:sub>
                            <m:r>
                              <a:rPr lang="en-GB" sz="2400" i="1"/>
                              <m:t>𝑘</m:t>
                            </m:r>
                          </m:sub>
                        </m:sSub>
                        <m:r>
                          <a:rPr lang="en-GB" sz="2400" i="1"/>
                          <m:t>𝐾</m:t>
                        </m:r>
                      </m:den>
                    </m:f>
                  </m:oMath>
                </a14:m>
                <a:r>
                  <a:rPr lang="en-GB" sz="2400" dirty="0"/>
                  <a:t> is the average capital efficiency or nominal capital productivity;</a:t>
                </a:r>
                <a:endParaRPr lang="en-GB" sz="5400" dirty="0"/>
              </a:p>
              <a:p>
                <a:pPr lvl="0"/>
                <a14:m>
                  <m:oMath xmlns:m="http://schemas.openxmlformats.org/officeDocument/2006/math">
                    <m:r>
                      <a:rPr lang="en-GB" sz="2400" i="1"/>
                      <m:t>𝜏</m:t>
                    </m:r>
                    <m:r>
                      <a:rPr lang="en-GB" sz="2400" i="1"/>
                      <m:t>=</m:t>
                    </m:r>
                    <m:f>
                      <m:fPr>
                        <m:ctrlPr>
                          <a:rPr lang="en-GB" sz="2400" i="1"/>
                        </m:ctrlPr>
                      </m:fPr>
                      <m:num>
                        <m:r>
                          <a:rPr lang="en-GB" sz="2400" i="1"/>
                          <m:t>𝑡</m:t>
                        </m:r>
                        <m:r>
                          <m:rPr>
                            <m:sty m:val="p"/>
                          </m:rPr>
                          <a:rPr lang="en-GB" sz="2400"/>
                          <m:t>Π</m:t>
                        </m:r>
                      </m:num>
                      <m:den>
                        <m:r>
                          <a:rPr lang="en-GB" sz="2400" i="1"/>
                          <m:t>𝑃𝑌</m:t>
                        </m:r>
                      </m:den>
                    </m:f>
                    <m:r>
                      <a:rPr lang="en-GB" sz="2400" i="1"/>
                      <m:t>=</m:t>
                    </m:r>
                    <m:r>
                      <a:rPr lang="en-GB" sz="2400" i="1"/>
                      <m:t>𝑡</m:t>
                    </m:r>
                    <m:sSub>
                      <m:sSubPr>
                        <m:ctrlPr>
                          <a:rPr lang="en-GB" sz="2400" i="1"/>
                        </m:ctrlPr>
                      </m:sSubPr>
                      <m:e>
                        <m:r>
                          <a:rPr lang="en-GB" sz="2400" i="1"/>
                          <m:t>𝜎</m:t>
                        </m:r>
                      </m:e>
                      <m:sub>
                        <m:r>
                          <a:rPr lang="en-GB" sz="2400" i="1"/>
                          <m:t>𝜋</m:t>
                        </m:r>
                      </m:sub>
                    </m:sSub>
                  </m:oMath>
                </a14:m>
                <a:r>
                  <a:rPr lang="en-GB" sz="2400" dirty="0"/>
                  <a:t> is total taxes on profits in % of GDP given by the product of the tax rate and the profit share;</a:t>
                </a:r>
                <a:endParaRPr lang="en-GB" sz="5400" dirty="0"/>
              </a:p>
              <a:p>
                <a:pPr lvl="0"/>
                <a14:m>
                  <m:oMath xmlns:m="http://schemas.openxmlformats.org/officeDocument/2006/math">
                    <m:r>
                      <a:rPr lang="en-GB" sz="2400" i="1"/>
                      <m:t>𝜌</m:t>
                    </m:r>
                    <m:r>
                      <a:rPr lang="en-GB" sz="2400" i="1"/>
                      <m:t>=</m:t>
                    </m:r>
                    <m:f>
                      <m:fPr>
                        <m:ctrlPr>
                          <a:rPr lang="en-GB" sz="2400" i="1"/>
                        </m:ctrlPr>
                      </m:fPr>
                      <m:num>
                        <m:r>
                          <a:rPr lang="en-GB" sz="2400" i="1"/>
                          <m:t>𝑐𝑓𝑐</m:t>
                        </m:r>
                      </m:num>
                      <m:den>
                        <m:r>
                          <a:rPr lang="en-GB" sz="2400" i="1"/>
                          <m:t>𝑃𝑌</m:t>
                        </m:r>
                      </m:den>
                    </m:f>
                  </m:oMath>
                </a14:m>
                <a:r>
                  <a:rPr lang="en-GB" sz="2400" dirty="0"/>
                  <a:t> is the depreciation cost of capital in % of GDP;</a:t>
                </a:r>
                <a:endParaRPr lang="en-GB" sz="5400" dirty="0"/>
              </a:p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en-GB" sz="2400" b="1" i="1"/>
                        </m:ctrlPr>
                      </m:sSubPr>
                      <m:e>
                        <m:r>
                          <a:rPr lang="en-GB" sz="2400" b="1" i="1"/>
                          <m:t>𝝈</m:t>
                        </m:r>
                      </m:e>
                      <m:sub>
                        <m:r>
                          <a:rPr lang="en-GB" sz="2400" b="1" i="1"/>
                          <m:t>𝒘</m:t>
                        </m:r>
                      </m:sub>
                    </m:sSub>
                    <m:r>
                      <a:rPr lang="en-GB" sz="2400" i="1"/>
                      <m:t>=</m:t>
                    </m:r>
                    <m:f>
                      <m:fPr>
                        <m:ctrlPr>
                          <a:rPr lang="en-GB" sz="2400" i="1"/>
                        </m:ctrlPr>
                      </m:fPr>
                      <m:num>
                        <m:r>
                          <a:rPr lang="en-GB" sz="2400" i="1"/>
                          <m:t>𝑊𝐿</m:t>
                        </m:r>
                      </m:num>
                      <m:den>
                        <m:r>
                          <a:rPr lang="en-GB" sz="2400" i="1"/>
                          <m:t>𝑃𝑌</m:t>
                        </m:r>
                      </m:den>
                    </m:f>
                  </m:oMath>
                </a14:m>
                <a:r>
                  <a:rPr lang="en-GB" sz="2400" dirty="0"/>
                  <a:t> is the wage share;</a:t>
                </a:r>
                <a:endParaRPr lang="en-GB" sz="5400" dirty="0"/>
              </a:p>
              <a:p>
                <a:pPr lvl="1"/>
                <a:endParaRPr lang="en-GB" dirty="0"/>
              </a:p>
              <a:p>
                <a:pPr marL="5715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410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115616" y="483362"/>
                <a:ext cx="7858125" cy="6041982"/>
              </a:xfrm>
              <a:blipFill rotWithShape="0">
                <a:blip r:embed="rId3"/>
                <a:stretch>
                  <a:fillRect r="-10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547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0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95536" y="643725"/>
                <a:ext cx="8640960" cy="604198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GB" b="1" dirty="0" smtClean="0">
                    <a:solidFill>
                      <a:srgbClr val="C00000"/>
                    </a:solidFill>
                  </a:rPr>
                  <a:t>Equilibrium condition</a:t>
                </a:r>
                <a:r>
                  <a:rPr lang="en-GB" dirty="0" smtClean="0">
                    <a:solidFill>
                      <a:srgbClr val="C00000"/>
                    </a:solidFill>
                  </a:rPr>
                  <a:t>: </a:t>
                </a:r>
                <a:r>
                  <a:rPr lang="en-GB" dirty="0" smtClean="0"/>
                  <a:t>a </a:t>
                </a:r>
                <a:r>
                  <a:rPr lang="en-GB" dirty="0"/>
                  <a:t>country’s </a:t>
                </a:r>
                <a:r>
                  <a:rPr lang="en-GB" dirty="0" smtClean="0"/>
                  <a:t>net </a:t>
                </a:r>
                <a:r>
                  <a:rPr lang="en-GB" dirty="0" err="1" smtClean="0"/>
                  <a:t>RoC</a:t>
                </a:r>
                <a:r>
                  <a:rPr lang="en-GB" dirty="0" smtClean="0"/>
                  <a:t> is </a:t>
                </a:r>
                <a:r>
                  <a:rPr lang="en-GB" dirty="0"/>
                  <a:t>equal to the average level in the Euro Area: </a:t>
                </a:r>
                <a:endParaRPr lang="en-GB" dirty="0" smtClean="0"/>
              </a:p>
              <a:p>
                <a:pPr marL="0" indent="0">
                  <a:buNone/>
                </a:pPr>
                <a:endParaRPr lang="en-GB" sz="2800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2800" i="1"/>
                          </m:ctrlPr>
                        </m:dPr>
                        <m:e>
                          <m:r>
                            <a:rPr lang="en-GB" sz="2800" i="1"/>
                            <m:t>1−</m:t>
                          </m:r>
                          <m:r>
                            <a:rPr lang="en-GB" sz="2800" i="1"/>
                            <m:t>𝜏</m:t>
                          </m:r>
                          <m:r>
                            <a:rPr lang="en-GB" sz="2800" i="1"/>
                            <m:t>−</m:t>
                          </m:r>
                          <m:r>
                            <a:rPr lang="en-GB" sz="2800" i="1"/>
                            <m:t>𝜌</m:t>
                          </m:r>
                          <m:r>
                            <a:rPr lang="en-GB" sz="2800" i="1"/>
                            <m:t>−</m:t>
                          </m:r>
                          <m:sSub>
                            <m:sSubPr>
                              <m:ctrlPr>
                                <a:rPr lang="en-GB" sz="2800" i="1"/>
                              </m:ctrlPr>
                            </m:sSubPr>
                            <m:e>
                              <m:r>
                                <a:rPr lang="en-GB" sz="2800" i="1"/>
                                <m:t>𝜎</m:t>
                              </m:r>
                            </m:e>
                            <m:sub>
                              <m:r>
                                <a:rPr lang="en-GB" sz="2800" i="1"/>
                                <m:t>𝑤</m:t>
                              </m:r>
                            </m:sub>
                          </m:sSub>
                        </m:e>
                      </m:d>
                      <m:r>
                        <a:rPr lang="en-GB" sz="2800" i="1"/>
                        <m:t>𝐴𝐶𝐸</m:t>
                      </m:r>
                      <m:r>
                        <a:rPr lang="en-GB" sz="2800" i="1"/>
                        <m:t>=</m:t>
                      </m:r>
                      <m:d>
                        <m:d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800" i="1"/>
                            <m:t>1−</m:t>
                          </m:r>
                          <m:sSub>
                            <m:sSubPr>
                              <m:ctrlPr>
                                <a:rPr lang="en-GB" sz="2800" i="1"/>
                              </m:ctrlPr>
                            </m:sSubPr>
                            <m:e>
                              <m:r>
                                <a:rPr lang="en-GB" sz="2800" i="1"/>
                                <m:t>𝜏</m:t>
                              </m:r>
                            </m:e>
                            <m:sub>
                              <m:r>
                                <a:rPr lang="en-GB" sz="2800" i="1"/>
                                <m:t>€</m:t>
                              </m:r>
                            </m:sub>
                          </m:sSub>
                          <m:r>
                            <a:rPr lang="en-GB" sz="2800" i="1"/>
                            <m:t>−</m:t>
                          </m:r>
                          <m:sSub>
                            <m:sSubPr>
                              <m:ctrlPr>
                                <a:rPr lang="en-GB" sz="2800" i="1"/>
                              </m:ctrlPr>
                            </m:sSubPr>
                            <m:e>
                              <m:r>
                                <a:rPr lang="en-GB" sz="2800" i="1"/>
                                <m:t>𝜌</m:t>
                              </m:r>
                            </m:e>
                            <m:sub>
                              <m:r>
                                <a:rPr lang="en-GB" sz="2800" i="1"/>
                                <m:t>€</m:t>
                              </m:r>
                            </m:sub>
                          </m:sSub>
                          <m:r>
                            <a:rPr lang="en-GB" sz="2800" i="1"/>
                            <m:t>−</m:t>
                          </m:r>
                          <m:sSub>
                            <m:sSubPr>
                              <m:ctrlPr>
                                <a:rPr lang="en-GB" sz="2800" i="1"/>
                              </m:ctrlPr>
                            </m:sSubPr>
                            <m:e>
                              <m:r>
                                <a:rPr lang="en-GB" sz="2800" i="1"/>
                                <m:t>𝜎</m:t>
                              </m:r>
                            </m:e>
                            <m:sub>
                              <m:r>
                                <a:rPr lang="en-GB" sz="2800" i="1"/>
                                <m:t>𝑤</m:t>
                              </m:r>
                              <m:r>
                                <a:rPr lang="en-GB" sz="2800" i="1"/>
                                <m:t>€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GB" sz="2800" i="1"/>
                          </m:ctrlPr>
                        </m:sSubPr>
                        <m:e>
                          <m:r>
                            <a:rPr lang="en-GB" sz="2800" i="1"/>
                            <m:t>𝐴𝐶𝐸</m:t>
                          </m:r>
                        </m:e>
                        <m:sub>
                          <m:r>
                            <a:rPr lang="en-GB" sz="2800" i="1"/>
                            <m:t>€</m:t>
                          </m:r>
                        </m:sub>
                      </m:sSub>
                    </m:oMath>
                  </m:oMathPara>
                </a14:m>
                <a:endParaRPr lang="en-GB" sz="6200" dirty="0" smtClean="0"/>
              </a:p>
              <a:p>
                <a:endParaRPr lang="en-GB" dirty="0" smtClean="0"/>
              </a:p>
              <a:p>
                <a:r>
                  <a:rPr lang="en-GB" dirty="0" smtClean="0"/>
                  <a:t>The </a:t>
                </a:r>
                <a:r>
                  <a:rPr lang="en-GB" b="1" dirty="0">
                    <a:solidFill>
                      <a:srgbClr val="C00000"/>
                    </a:solidFill>
                  </a:rPr>
                  <a:t>equilibrium wage share </a:t>
                </a:r>
                <a:r>
                  <a:rPr lang="en-GB" dirty="0"/>
                  <a:t>of a </a:t>
                </a:r>
                <a:r>
                  <a:rPr lang="en-GB" dirty="0" smtClean="0"/>
                  <a:t>country</a:t>
                </a:r>
              </a:p>
              <a:p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i="1"/>
                        </m:ctrlPr>
                      </m:sSubSupPr>
                      <m:e>
                        <m:r>
                          <a:rPr lang="en-GB" i="1"/>
                          <m:t>𝜎</m:t>
                        </m:r>
                      </m:e>
                      <m:sub>
                        <m:r>
                          <a:rPr lang="en-GB" i="1"/>
                          <m:t>𝑤</m:t>
                        </m:r>
                      </m:sub>
                      <m:sup>
                        <m:r>
                          <a:rPr lang="en-GB" i="1"/>
                          <m:t>∗</m:t>
                        </m:r>
                      </m:sup>
                    </m:sSubSup>
                    <m:r>
                      <a:rPr lang="en-GB" i="1"/>
                      <m:t>=1−</m:t>
                    </m:r>
                    <m:r>
                      <a:rPr lang="en-GB" i="1"/>
                      <m:t>𝜏</m:t>
                    </m:r>
                    <m:r>
                      <a:rPr lang="en-GB" i="1"/>
                      <m:t>−</m:t>
                    </m:r>
                    <m:r>
                      <a:rPr lang="en-GB" i="1"/>
                      <m:t>𝜌</m:t>
                    </m:r>
                    <m:r>
                      <a:rPr lang="en-GB" i="1"/>
                      <m:t>−</m:t>
                    </m:r>
                    <m:d>
                      <m:dPr>
                        <m:ctrlPr>
                          <a:rPr lang="en-GB" i="1"/>
                        </m:ctrlPr>
                      </m:dPr>
                      <m:e>
                        <m:sSub>
                          <m:sSubPr>
                            <m:ctrlPr>
                              <a:rPr lang="en-GB" i="1"/>
                            </m:ctrlPr>
                          </m:sSubPr>
                          <m:e>
                            <m:r>
                              <a:rPr lang="en-GB" i="1"/>
                              <m:t>1−</m:t>
                            </m:r>
                            <m:r>
                              <a:rPr lang="en-GB" i="1"/>
                              <m:t>𝜏</m:t>
                            </m:r>
                          </m:e>
                          <m:sub>
                            <m:r>
                              <a:rPr lang="en-GB" i="1"/>
                              <m:t>€</m:t>
                            </m:r>
                          </m:sub>
                        </m:sSub>
                        <m:r>
                          <a:rPr lang="en-GB" i="1"/>
                          <m:t>−</m:t>
                        </m:r>
                        <m:sSub>
                          <m:sSubPr>
                            <m:ctrlPr>
                              <a:rPr lang="en-GB" i="1"/>
                            </m:ctrlPr>
                          </m:sSubPr>
                          <m:e>
                            <m:r>
                              <a:rPr lang="en-GB" i="1"/>
                              <m:t>𝜌</m:t>
                            </m:r>
                          </m:e>
                          <m:sub>
                            <m:r>
                              <a:rPr lang="en-GB" i="1"/>
                              <m:t>€</m:t>
                            </m:r>
                          </m:sub>
                        </m:sSub>
                        <m:r>
                          <a:rPr lang="en-GB" i="1"/>
                          <m:t>−</m:t>
                        </m:r>
                        <m:sSub>
                          <m:sSubPr>
                            <m:ctrlPr>
                              <a:rPr lang="en-GB" i="1"/>
                            </m:ctrlPr>
                          </m:sSubPr>
                          <m:e>
                            <m:r>
                              <a:rPr lang="en-GB" i="1"/>
                              <m:t>𝜎</m:t>
                            </m:r>
                          </m:e>
                          <m:sub>
                            <m:r>
                              <a:rPr lang="en-GB" i="1"/>
                              <m:t>𝑤</m:t>
                            </m:r>
                            <m:r>
                              <a:rPr lang="en-US" i="1"/>
                              <m:t>€</m:t>
                            </m:r>
                          </m:sub>
                        </m:sSub>
                      </m:e>
                    </m:d>
                    <m:f>
                      <m:fPr>
                        <m:ctrlPr>
                          <a:rPr lang="en-GB" i="1"/>
                        </m:ctrlPr>
                      </m:fPr>
                      <m:num>
                        <m:sSub>
                          <m:sSubPr>
                            <m:ctrlPr>
                              <a:rPr lang="en-GB" i="1"/>
                            </m:ctrlPr>
                          </m:sSubPr>
                          <m:e>
                            <m:r>
                              <a:rPr lang="en-GB" i="1"/>
                              <m:t>𝐴𝐶𝐸</m:t>
                            </m:r>
                          </m:e>
                          <m:sub>
                            <m:r>
                              <a:rPr lang="en-US" i="1"/>
                              <m:t>€</m:t>
                            </m:r>
                          </m:sub>
                        </m:sSub>
                      </m:num>
                      <m:den>
                        <m:r>
                          <a:rPr lang="en-GB" i="1"/>
                          <m:t>𝐴𝐶𝐸</m:t>
                        </m:r>
                      </m:den>
                    </m:f>
                  </m:oMath>
                </a14:m>
                <a:endParaRPr lang="de-DE" dirty="0" smtClean="0"/>
              </a:p>
              <a:p>
                <a:endParaRPr lang="de-DE" dirty="0" smtClean="0"/>
              </a:p>
              <a:p>
                <a:r>
                  <a:rPr lang="en-GB" dirty="0" smtClean="0"/>
                  <a:t>The </a:t>
                </a:r>
                <a:r>
                  <a:rPr lang="en-GB" b="1" dirty="0" smtClean="0">
                    <a:solidFill>
                      <a:srgbClr val="C00000"/>
                    </a:solidFill>
                  </a:rPr>
                  <a:t>equilibrium wage (€)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1" i="1"/>
                          </m:ctrlPr>
                        </m:sSupPr>
                        <m:e>
                          <m:r>
                            <a:rPr lang="en-GB" b="1" i="1"/>
                            <m:t>𝑾</m:t>
                          </m:r>
                        </m:e>
                        <m:sup>
                          <m:r>
                            <a:rPr lang="en-GB" b="1" i="1"/>
                            <m:t>∗</m:t>
                          </m:r>
                        </m:sup>
                      </m:sSup>
                      <m:r>
                        <a:rPr lang="en-GB" b="1" i="1"/>
                        <m:t>=</m:t>
                      </m:r>
                      <m:r>
                        <a:rPr lang="en-GB" b="1" i="1"/>
                        <m:t>𝑷</m:t>
                      </m:r>
                      <m:r>
                        <a:rPr lang="en-GB" b="1" i="1"/>
                        <m:t>𝝀</m:t>
                      </m:r>
                      <m:r>
                        <a:rPr lang="en-GB" b="1" i="1"/>
                        <m:t>(</m:t>
                      </m:r>
                      <m:r>
                        <a:rPr lang="en-GB" b="1" i="1"/>
                        <m:t>𝟏</m:t>
                      </m:r>
                      <m:r>
                        <a:rPr lang="en-GB" b="1" i="1"/>
                        <m:t>−</m:t>
                      </m:r>
                      <m:r>
                        <a:rPr lang="en-GB" b="1" i="1"/>
                        <m:t>𝝉</m:t>
                      </m:r>
                      <m:r>
                        <a:rPr lang="en-GB" b="1" i="1"/>
                        <m:t>−</m:t>
                      </m:r>
                      <m:r>
                        <a:rPr lang="en-GB" b="1" i="1"/>
                        <m:t>𝝆</m:t>
                      </m:r>
                      <m:r>
                        <a:rPr lang="en-GB" b="1" i="1"/>
                        <m:t>−</m:t>
                      </m:r>
                      <m:sSub>
                        <m:sSubPr>
                          <m:ctrlPr>
                            <a:rPr lang="en-GB" b="1" i="1"/>
                          </m:ctrlPr>
                        </m:sSubPr>
                        <m:e>
                          <m:r>
                            <a:rPr lang="en-GB" b="1" i="1"/>
                            <m:t>𝝈</m:t>
                          </m:r>
                        </m:e>
                        <m:sub>
                          <m:r>
                            <a:rPr lang="en-GB" b="1" i="1"/>
                            <m:t>𝝅</m:t>
                          </m:r>
                          <m:r>
                            <a:rPr lang="en-GB" b="1" i="1"/>
                            <m:t>€</m:t>
                          </m:r>
                        </m:sub>
                      </m:sSub>
                      <m:f>
                        <m:fPr>
                          <m:ctrlPr>
                            <a:rPr lang="en-GB" b="1" i="1"/>
                          </m:ctrlPr>
                        </m:fPr>
                        <m:num>
                          <m:sSub>
                            <m:sSubPr>
                              <m:ctrlPr>
                                <a:rPr lang="en-GB" b="1" i="1"/>
                              </m:ctrlPr>
                            </m:sSubPr>
                            <m:e>
                              <m:r>
                                <a:rPr lang="en-GB" b="1" i="1"/>
                                <m:t>𝑨𝑪𝑬</m:t>
                              </m:r>
                            </m:e>
                            <m:sub>
                              <m:r>
                                <a:rPr lang="en-US" b="1" i="1"/>
                                <m:t>€</m:t>
                              </m:r>
                            </m:sub>
                          </m:sSub>
                        </m:num>
                        <m:den>
                          <m:r>
                            <a:rPr lang="en-GB" b="1" i="1"/>
                            <m:t>𝑨𝑪𝑬</m:t>
                          </m:r>
                        </m:den>
                      </m:f>
                      <m:r>
                        <a:rPr lang="en-GB" b="1" i="1"/>
                        <m:t>)</m:t>
                      </m:r>
                    </m:oMath>
                  </m:oMathPara>
                </a14:m>
                <a:endParaRPr lang="en-GB" b="1" dirty="0"/>
              </a:p>
              <a:p>
                <a:pPr lvl="0"/>
                <a:endParaRPr lang="en-GB" dirty="0"/>
              </a:p>
              <a:p>
                <a:pPr marL="5715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410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95536" y="643725"/>
                <a:ext cx="8640960" cy="6041982"/>
              </a:xfrm>
              <a:blipFill rotWithShape="0">
                <a:blip r:embed="rId3"/>
                <a:stretch>
                  <a:fillRect l="-1835" t="-1312" r="-2047" b="-16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449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7D3F368-B65D-435C-AAC2-87205E4DC80B}" type="slidenum">
              <a:rPr lang="en-US" altLang="en-US" sz="140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0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754006" y="620688"/>
                <a:ext cx="8362181" cy="5832648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sz="2400" dirty="0"/>
              </a:p>
              <a:p>
                <a:pPr marL="514350" indent="-457200"/>
                <a:r>
                  <a:rPr lang="de-DE" altLang="en-US" b="1" dirty="0" smtClean="0">
                    <a:solidFill>
                      <a:schemeClr val="tx2"/>
                    </a:solidFill>
                  </a:rPr>
                  <a:t>Equilibrium wage  </a:t>
                </a:r>
                <a:r>
                  <a:rPr lang="de-DE" altLang="en-US" b="1" dirty="0" err="1" smtClean="0">
                    <a:solidFill>
                      <a:schemeClr val="tx2"/>
                    </a:solidFill>
                  </a:rPr>
                  <a:t>depends</a:t>
                </a:r>
                <a:r>
                  <a:rPr lang="de-DE" altLang="en-US" b="1" dirty="0" smtClean="0">
                    <a:solidFill>
                      <a:schemeClr val="tx2"/>
                    </a:solidFill>
                  </a:rPr>
                  <a:t> on:</a:t>
                </a:r>
              </a:p>
              <a:p>
                <a:pPr marL="914400" lvl="1" indent="-457200"/>
                <a:r>
                  <a:rPr lang="de-DE" altLang="en-US" dirty="0" smtClean="0">
                    <a:solidFill>
                      <a:schemeClr val="tx2"/>
                    </a:solidFill>
                  </a:rPr>
                  <a:t>A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country‘s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labour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productivity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: P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𝜆</m:t>
                    </m:r>
                  </m:oMath>
                </a14:m>
                <a:r>
                  <a:rPr lang="en-GB" dirty="0"/>
                  <a:t> 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(+)</a:t>
                </a:r>
              </a:p>
              <a:p>
                <a:pPr marL="914400" lvl="1" indent="-457200"/>
                <a:r>
                  <a:rPr lang="de-DE" altLang="en-US" dirty="0" smtClean="0">
                    <a:solidFill>
                      <a:schemeClr val="tx2"/>
                    </a:solidFill>
                  </a:rPr>
                  <a:t>The European wage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share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1" i="1">
                            <a:latin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r>
                          <a:rPr lang="en-GB" b="1" i="1">
                            <a:latin typeface="Cambria Math" panose="02040503050406030204" pitchFamily="18" charset="0"/>
                          </a:rPr>
                          <m:t>𝝅</m:t>
                        </m:r>
                        <m:r>
                          <a:rPr lang="en-GB" b="1" i="1">
                            <a:latin typeface="Cambria Math" panose="02040503050406030204" pitchFamily="18" charset="0"/>
                          </a:rPr>
                          <m:t>€</m:t>
                        </m:r>
                      </m:sub>
                    </m:sSub>
                  </m:oMath>
                </a14:m>
                <a:endParaRPr lang="de-DE" altLang="en-US" dirty="0" smtClean="0">
                  <a:solidFill>
                    <a:schemeClr val="tx2"/>
                  </a:solidFill>
                </a:endParaRPr>
              </a:p>
              <a:p>
                <a:pPr marL="914400" lvl="1" indent="-457200"/>
                <a:r>
                  <a:rPr lang="de-DE" altLang="en-US" dirty="0" smtClean="0">
                    <a:solidFill>
                      <a:schemeClr val="tx2"/>
                    </a:solidFill>
                  </a:rPr>
                  <a:t>A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country‘s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average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efficiency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of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capital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relative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to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EA: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𝐴𝐶𝐸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€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𝐴𝐶𝐸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den>
                    </m:f>
                  </m:oMath>
                </a14:m>
                <a:endParaRPr lang="de-DE" altLang="en-US" dirty="0" smtClean="0">
                  <a:solidFill>
                    <a:schemeClr val="tx2"/>
                  </a:solidFill>
                </a:endParaRPr>
              </a:p>
              <a:p>
                <a:pPr marL="1314450" lvl="2" indent="-457200"/>
                <a:r>
                  <a:rPr lang="de-DE" altLang="en-US" dirty="0" smtClean="0">
                    <a:solidFill>
                      <a:schemeClr val="tx2"/>
                    </a:solidFill>
                  </a:rPr>
                  <a:t>Relative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capital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-output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ratio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(+) in real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terms</a:t>
                </a:r>
                <a:endParaRPr lang="de-DE" altLang="en-US" dirty="0" smtClean="0">
                  <a:solidFill>
                    <a:schemeClr val="tx2"/>
                  </a:solidFill>
                </a:endParaRPr>
              </a:p>
              <a:p>
                <a:pPr marL="1314450" lvl="2" indent="-457200"/>
                <a:r>
                  <a:rPr lang="de-DE" altLang="en-US" dirty="0" smtClean="0">
                    <a:solidFill>
                      <a:schemeClr val="tx2"/>
                    </a:solidFill>
                  </a:rPr>
                  <a:t>Relative </a:t>
                </a:r>
                <a:r>
                  <a:rPr lang="de-DE" altLang="en-US" dirty="0" err="1" smtClean="0">
                    <a:solidFill>
                      <a:schemeClr val="tx2"/>
                    </a:solidFill>
                  </a:rPr>
                  <a:t>inflation</a:t>
                </a:r>
                <a:r>
                  <a:rPr lang="de-DE" altLang="en-US" dirty="0" smtClean="0">
                    <a:solidFill>
                      <a:schemeClr val="tx2"/>
                    </a:solidFill>
                  </a:rPr>
                  <a:t> (-)</a:t>
                </a:r>
                <a:endParaRPr lang="en-GB" altLang="en-US" dirty="0">
                  <a:solidFill>
                    <a:schemeClr val="tx2"/>
                  </a:solidFill>
                </a:endParaRPr>
              </a:p>
              <a:p>
                <a:pPr marL="514350" indent="-457200"/>
                <a:endParaRPr lang="en-GB" altLang="en-US" dirty="0" smtClean="0">
                  <a:solidFill>
                    <a:srgbClr val="006699"/>
                  </a:solidFill>
                </a:endParaRPr>
              </a:p>
            </p:txBody>
          </p:sp>
        </mc:Choice>
        <mc:Fallback>
          <p:sp>
            <p:nvSpPr>
              <p:cNvPr id="410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754006" y="620688"/>
                <a:ext cx="8362181" cy="5832648"/>
              </a:xfrm>
              <a:blipFill rotWithShape="0">
                <a:blip r:embed="rId3"/>
                <a:stretch>
                  <a:fillRect l="-10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679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r">
  <a:themeElements>
    <a:clrScheme name="c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er">
  <a:themeElements>
    <a:clrScheme name="1_c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1_c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1427</TotalTime>
  <Words>659</Words>
  <Application>Microsoft Office PowerPoint</Application>
  <PresentationFormat>On-screen Show (4:3)</PresentationFormat>
  <Paragraphs>156</Paragraphs>
  <Slides>29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Batang</vt:lpstr>
      <vt:lpstr>Calibri</vt:lpstr>
      <vt:lpstr>Cambria Math</vt:lpstr>
      <vt:lpstr>Modern No. 20</vt:lpstr>
      <vt:lpstr>Times New Roman</vt:lpstr>
      <vt:lpstr>cer</vt:lpstr>
      <vt:lpstr>1_cer</vt:lpstr>
      <vt:lpstr>EViews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402</dc:title>
  <dc:creator>User</dc:creator>
  <cp:lastModifiedBy>COLLIGNON</cp:lastModifiedBy>
  <cp:revision>166</cp:revision>
  <dcterms:created xsi:type="dcterms:W3CDTF">2004-10-04T16:57:37Z</dcterms:created>
  <dcterms:modified xsi:type="dcterms:W3CDTF">2018-04-11T15:10:46Z</dcterms:modified>
</cp:coreProperties>
</file>