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ink/ink5.xml" ContentType="application/inkml+xml"/>
  <Override PartName="/ppt/ink/ink6.xml" ContentType="application/inkml+xml"/>
  <Override PartName="/ppt/ink/ink7.xml" ContentType="application/inkml+xml"/>
  <Override PartName="/ppt/ink/ink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49"/>
  </p:notesMasterIdLst>
  <p:handoutMasterIdLst>
    <p:handoutMasterId r:id="rId50"/>
  </p:handoutMasterIdLst>
  <p:sldIdLst>
    <p:sldId id="256" r:id="rId2"/>
    <p:sldId id="257" r:id="rId3"/>
    <p:sldId id="260" r:id="rId4"/>
    <p:sldId id="293" r:id="rId5"/>
    <p:sldId id="294" r:id="rId6"/>
    <p:sldId id="258" r:id="rId7"/>
    <p:sldId id="295" r:id="rId8"/>
    <p:sldId id="297" r:id="rId9"/>
    <p:sldId id="296" r:id="rId10"/>
    <p:sldId id="298" r:id="rId11"/>
    <p:sldId id="299" r:id="rId12"/>
    <p:sldId id="300" r:id="rId13"/>
    <p:sldId id="301" r:id="rId14"/>
    <p:sldId id="302" r:id="rId15"/>
    <p:sldId id="303" r:id="rId16"/>
    <p:sldId id="305" r:id="rId17"/>
    <p:sldId id="315" r:id="rId18"/>
    <p:sldId id="307" r:id="rId19"/>
    <p:sldId id="309" r:id="rId20"/>
    <p:sldId id="311" r:id="rId21"/>
    <p:sldId id="310" r:id="rId22"/>
    <p:sldId id="312" r:id="rId23"/>
    <p:sldId id="313" r:id="rId24"/>
    <p:sldId id="314" r:id="rId25"/>
    <p:sldId id="317" r:id="rId26"/>
    <p:sldId id="316" r:id="rId27"/>
    <p:sldId id="324" r:id="rId28"/>
    <p:sldId id="319" r:id="rId29"/>
    <p:sldId id="323" r:id="rId30"/>
    <p:sldId id="325" r:id="rId31"/>
    <p:sldId id="320" r:id="rId32"/>
    <p:sldId id="322" r:id="rId33"/>
    <p:sldId id="318" r:id="rId34"/>
    <p:sldId id="330" r:id="rId35"/>
    <p:sldId id="329" r:id="rId36"/>
    <p:sldId id="331" r:id="rId37"/>
    <p:sldId id="328" r:id="rId38"/>
    <p:sldId id="327" r:id="rId39"/>
    <p:sldId id="332" r:id="rId40"/>
    <p:sldId id="333" r:id="rId41"/>
    <p:sldId id="334" r:id="rId42"/>
    <p:sldId id="335" r:id="rId43"/>
    <p:sldId id="336" r:id="rId44"/>
    <p:sldId id="337" r:id="rId45"/>
    <p:sldId id="338" r:id="rId46"/>
    <p:sldId id="339" r:id="rId47"/>
    <p:sldId id="340" r:id="rId48"/>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Times New Roman" panose="02020603050405020304" pitchFamily="18"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Times New Roman" panose="02020603050405020304" pitchFamily="18"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Times New Roman" panose="02020603050405020304" pitchFamily="18"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Times New Roman" panose="02020603050405020304" pitchFamily="18"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Times New Roman" panose="02020603050405020304" pitchFamily="18" charset="0"/>
      </a:defRPr>
    </a:lvl5pPr>
    <a:lvl6pPr marL="2286000" algn="l" defTabSz="914400" rtl="0" eaLnBrk="1" latinLnBrk="0" hangingPunct="1">
      <a:defRPr kern="1200">
        <a:solidFill>
          <a:schemeClr val="tx1"/>
        </a:solidFill>
        <a:latin typeface="Arial" panose="020B0604020202020204" pitchFamily="34" charset="0"/>
        <a:ea typeface="+mn-ea"/>
        <a:cs typeface="Times New Roman" panose="02020603050405020304" pitchFamily="18" charset="0"/>
      </a:defRPr>
    </a:lvl6pPr>
    <a:lvl7pPr marL="2743200" algn="l" defTabSz="914400" rtl="0" eaLnBrk="1" latinLnBrk="0" hangingPunct="1">
      <a:defRPr kern="1200">
        <a:solidFill>
          <a:schemeClr val="tx1"/>
        </a:solidFill>
        <a:latin typeface="Arial" panose="020B0604020202020204" pitchFamily="34" charset="0"/>
        <a:ea typeface="+mn-ea"/>
        <a:cs typeface="Times New Roman" panose="02020603050405020304" pitchFamily="18" charset="0"/>
      </a:defRPr>
    </a:lvl7pPr>
    <a:lvl8pPr marL="3200400" algn="l" defTabSz="914400" rtl="0" eaLnBrk="1" latinLnBrk="0" hangingPunct="1">
      <a:defRPr kern="1200">
        <a:solidFill>
          <a:schemeClr val="tx1"/>
        </a:solidFill>
        <a:latin typeface="Arial" panose="020B0604020202020204" pitchFamily="34" charset="0"/>
        <a:ea typeface="+mn-ea"/>
        <a:cs typeface="Times New Roman" panose="02020603050405020304" pitchFamily="18" charset="0"/>
      </a:defRPr>
    </a:lvl8pPr>
    <a:lvl9pPr marL="3657600" algn="l" defTabSz="914400" rtl="0" eaLnBrk="1" latinLnBrk="0" hangingPunct="1">
      <a:defRPr kern="1200">
        <a:solidFill>
          <a:schemeClr val="tx1"/>
        </a:solidFill>
        <a:latin typeface="Arial" panose="020B0604020202020204" pitchFamily="34"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484" autoAdjust="0"/>
    <p:restoredTop sz="94700" autoAdjust="0"/>
  </p:normalViewPr>
  <p:slideViewPr>
    <p:cSldViewPr>
      <p:cViewPr varScale="1">
        <p:scale>
          <a:sx n="56" d="100"/>
          <a:sy n="56" d="100"/>
        </p:scale>
        <p:origin x="923" y="5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OLLIGNO\AppData\Local\Temp\gov_10a_main-3.xls"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a:t>Public Sector Expenditure</a:t>
            </a:r>
          </a:p>
          <a:p>
            <a:pPr>
              <a:defRPr/>
            </a:pPr>
            <a:r>
              <a:rPr lang="en-GB"/>
              <a:t>% of GDP (2016)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55531496062992E-2"/>
          <c:y val="0.21471593948014031"/>
          <c:w val="0.88389129483814521"/>
          <c:h val="0.43174821212032327"/>
        </c:manualLayout>
      </c:layout>
      <c:barChart>
        <c:barDir val="col"/>
        <c:grouping val="stacked"/>
        <c:varyColors val="0"/>
        <c:ser>
          <c:idx val="0"/>
          <c:order val="0"/>
          <c:tx>
            <c:strRef>
              <c:f>'[gov_10a_main-3.xls]Burma'!$B$17</c:f>
              <c:strCache>
                <c:ptCount val="1"/>
                <c:pt idx="0">
                  <c:v>Central government</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'[gov_10a_main-3.xls]Burma'!$D$16:$E$16</c:f>
              <c:strCache>
                <c:ptCount val="2"/>
                <c:pt idx="0">
                  <c:v>Germany</c:v>
                </c:pt>
                <c:pt idx="1">
                  <c:v>Myanmar</c:v>
                </c:pt>
              </c:strCache>
            </c:strRef>
          </c:cat>
          <c:val>
            <c:numRef>
              <c:f>'[gov_10a_main-3.xls]Burma'!$D$17:$E$17</c:f>
              <c:numCache>
                <c:formatCode>0.0</c:formatCode>
                <c:ptCount val="2"/>
                <c:pt idx="0" formatCode="#,##0.0">
                  <c:v>12.6</c:v>
                </c:pt>
                <c:pt idx="1">
                  <c:v>12.3025</c:v>
                </c:pt>
              </c:numCache>
            </c:numRef>
          </c:val>
        </c:ser>
        <c:ser>
          <c:idx val="1"/>
          <c:order val="1"/>
          <c:tx>
            <c:strRef>
              <c:f>'[gov_10a_main-3.xls]Burma'!$B$18</c:f>
              <c:strCache>
                <c:ptCount val="1"/>
                <c:pt idx="0">
                  <c:v>State government</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'[gov_10a_main-3.xls]Burma'!$D$16:$E$16</c:f>
              <c:strCache>
                <c:ptCount val="2"/>
                <c:pt idx="0">
                  <c:v>Germany</c:v>
                </c:pt>
                <c:pt idx="1">
                  <c:v>Myanmar</c:v>
                </c:pt>
              </c:strCache>
            </c:strRef>
          </c:cat>
          <c:val>
            <c:numRef>
              <c:f>'[gov_10a_main-3.xls]Burma'!$D$18:$E$18</c:f>
              <c:numCache>
                <c:formatCode>General</c:formatCode>
                <c:ptCount val="2"/>
                <c:pt idx="0" formatCode="#,##0.0">
                  <c:v>13</c:v>
                </c:pt>
              </c:numCache>
            </c:numRef>
          </c:val>
        </c:ser>
        <c:ser>
          <c:idx val="2"/>
          <c:order val="2"/>
          <c:tx>
            <c:strRef>
              <c:f>'[gov_10a_main-3.xls]Burma'!$B$19</c:f>
              <c:strCache>
                <c:ptCount val="1"/>
                <c:pt idx="0">
                  <c:v>Local government</c:v>
                </c:pt>
              </c:strCache>
            </c:strRef>
          </c:tx>
          <c:spPr>
            <a:solidFill>
              <a:srgbClr val="FF993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'[gov_10a_main-3.xls]Burma'!$D$16:$E$16</c:f>
              <c:strCache>
                <c:ptCount val="2"/>
                <c:pt idx="0">
                  <c:v>Germany</c:v>
                </c:pt>
                <c:pt idx="1">
                  <c:v>Myanmar</c:v>
                </c:pt>
              </c:strCache>
            </c:strRef>
          </c:cat>
          <c:val>
            <c:numRef>
              <c:f>'[gov_10a_main-3.xls]Burma'!$D$19:$E$19</c:f>
              <c:numCache>
                <c:formatCode>General</c:formatCode>
                <c:ptCount val="2"/>
                <c:pt idx="0" formatCode="#,##0.0">
                  <c:v>7.8</c:v>
                </c:pt>
              </c:numCache>
            </c:numRef>
          </c:val>
        </c:ser>
        <c:ser>
          <c:idx val="3"/>
          <c:order val="3"/>
          <c:tx>
            <c:strRef>
              <c:f>'[gov_10a_main-3.xls]Burma'!$B$20</c:f>
              <c:strCache>
                <c:ptCount val="1"/>
                <c:pt idx="0">
                  <c:v>Social security funds</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'[gov_10a_main-3.xls]Burma'!$D$16:$E$16</c:f>
              <c:strCache>
                <c:ptCount val="2"/>
                <c:pt idx="0">
                  <c:v>Germany</c:v>
                </c:pt>
                <c:pt idx="1">
                  <c:v>Myanmar</c:v>
                </c:pt>
              </c:strCache>
            </c:strRef>
          </c:cat>
          <c:val>
            <c:numRef>
              <c:f>'[gov_10a_main-3.xls]Burma'!$D$20:$E$20</c:f>
              <c:numCache>
                <c:formatCode>General</c:formatCode>
                <c:ptCount val="2"/>
                <c:pt idx="0" formatCode="#,##0.0">
                  <c:v>19</c:v>
                </c:pt>
              </c:numCache>
            </c:numRef>
          </c:val>
        </c:ser>
        <c:ser>
          <c:idx val="4"/>
          <c:order val="4"/>
          <c:tx>
            <c:strRef>
              <c:f>'[gov_10a_main-3.xls]Burma'!$B$21</c:f>
              <c:strCache>
                <c:ptCount val="1"/>
                <c:pt idx="0">
                  <c:v>Regions and States</c:v>
                </c:pt>
              </c:strCache>
            </c:strRef>
          </c:tx>
          <c:spPr>
            <a:solidFill>
              <a:srgbClr val="FF99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'[gov_10a_main-3.xls]Burma'!$D$16:$E$16</c:f>
              <c:strCache>
                <c:ptCount val="2"/>
                <c:pt idx="0">
                  <c:v>Germany</c:v>
                </c:pt>
                <c:pt idx="1">
                  <c:v>Myanmar</c:v>
                </c:pt>
              </c:strCache>
            </c:strRef>
          </c:cat>
          <c:val>
            <c:numRef>
              <c:f>'[gov_10a_main-3.xls]Burma'!$D$21:$E$21</c:f>
              <c:numCache>
                <c:formatCode>0.0</c:formatCode>
                <c:ptCount val="2"/>
                <c:pt idx="1">
                  <c:v>1.5974999999999999</c:v>
                </c:pt>
              </c:numCache>
            </c:numRef>
          </c:val>
        </c:ser>
        <c:ser>
          <c:idx val="5"/>
          <c:order val="5"/>
          <c:tx>
            <c:strRef>
              <c:f>'[gov_10a_main-3.xls]Burma'!$B$22</c:f>
              <c:strCache>
                <c:ptCount val="1"/>
                <c:pt idx="0">
                  <c:v>SEE (net)</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'[gov_10a_main-3.xls]Burma'!$D$16:$E$16</c:f>
              <c:strCache>
                <c:ptCount val="2"/>
                <c:pt idx="0">
                  <c:v>Germany</c:v>
                </c:pt>
                <c:pt idx="1">
                  <c:v>Myanmar</c:v>
                </c:pt>
              </c:strCache>
            </c:strRef>
          </c:cat>
          <c:val>
            <c:numRef>
              <c:f>'[gov_10a_main-3.xls]Burma'!$D$22:$E$22</c:f>
              <c:numCache>
                <c:formatCode>0.0</c:formatCode>
                <c:ptCount val="2"/>
                <c:pt idx="1">
                  <c:v>7.5</c:v>
                </c:pt>
              </c:numCache>
            </c:numRef>
          </c:val>
        </c:ser>
        <c:dLbls>
          <c:dLblPos val="ctr"/>
          <c:showLegendKey val="0"/>
          <c:showVal val="1"/>
          <c:showCatName val="0"/>
          <c:showSerName val="0"/>
          <c:showPercent val="0"/>
          <c:showBubbleSize val="0"/>
        </c:dLbls>
        <c:gapWidth val="150"/>
        <c:overlap val="100"/>
        <c:axId val="209249640"/>
        <c:axId val="209250816"/>
      </c:barChart>
      <c:catAx>
        <c:axId val="209249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250816"/>
        <c:crosses val="autoZero"/>
        <c:auto val="1"/>
        <c:lblAlgn val="ctr"/>
        <c:lblOffset val="100"/>
        <c:noMultiLvlLbl val="0"/>
      </c:catAx>
      <c:valAx>
        <c:axId val="20925081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2496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drawing1.xml><?xml version="1.0" encoding="utf-8"?>
<c:userShapes xmlns:c="http://schemas.openxmlformats.org/drawingml/2006/chart">
  <cdr:relSizeAnchor xmlns:cdr="http://schemas.openxmlformats.org/drawingml/2006/chartDrawing">
    <cdr:from>
      <cdr:x>0.6875</cdr:x>
      <cdr:y>0.91942</cdr:y>
    </cdr:from>
    <cdr:to>
      <cdr:x>0.96343</cdr:x>
      <cdr:y>1</cdr:y>
    </cdr:to>
    <cdr:sp macro="" textlink="">
      <cdr:nvSpPr>
        <cdr:cNvPr id="2" name="TextBox 1"/>
        <cdr:cNvSpPr txBox="1"/>
      </cdr:nvSpPr>
      <cdr:spPr>
        <a:xfrm xmlns:a="http://schemas.openxmlformats.org/drawingml/2006/main">
          <a:off x="3143249" y="2946400"/>
          <a:ext cx="1261533" cy="25823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600"/>
            <a:t>Source: Eurostat and Wworldbank</a:t>
          </a:r>
        </a:p>
        <a:p xmlns:a="http://schemas.openxmlformats.org/drawingml/2006/main">
          <a:endParaRPr lang="en-GB" sz="6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anose="02020603050405020304" pitchFamily="18" charset="0"/>
              </a:defRPr>
            </a:lvl1pPr>
          </a:lstStyle>
          <a:p>
            <a:endParaRPr lang="en-GB" altLang="en-US"/>
          </a:p>
        </p:txBody>
      </p:sp>
      <p:sp>
        <p:nvSpPr>
          <p:cNvPr id="29699"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anose="02020603050405020304" pitchFamily="18" charset="0"/>
              </a:defRPr>
            </a:lvl1pPr>
          </a:lstStyle>
          <a:p>
            <a:endParaRPr lang="en-GB" altLang="en-US"/>
          </a:p>
        </p:txBody>
      </p:sp>
      <p:sp>
        <p:nvSpPr>
          <p:cNvPr id="29700"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anose="02020603050405020304" pitchFamily="18" charset="0"/>
              </a:defRPr>
            </a:lvl1pPr>
          </a:lstStyle>
          <a:p>
            <a:endParaRPr lang="en-GB" altLang="en-US"/>
          </a:p>
        </p:txBody>
      </p:sp>
      <p:sp>
        <p:nvSpPr>
          <p:cNvPr id="29701"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CB53AC3F-11BA-4E3B-A675-1B11B81111F2}" type="slidenum">
              <a:rPr lang="en-GB" altLang="en-US"/>
              <a:pPr/>
              <a:t>‹#›</a:t>
            </a:fld>
            <a:endParaRPr lang="en-GB" altLang="en-US"/>
          </a:p>
        </p:txBody>
      </p:sp>
    </p:spTree>
    <p:extLst>
      <p:ext uri="{BB962C8B-B14F-4D97-AF65-F5344CB8AC3E}">
        <p14:creationId xmlns:p14="http://schemas.microsoft.com/office/powerpoint/2010/main" val="118697400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560" units="cm"/>
          <inkml:channel name="Y" type="integer" max="1440" units="cm"/>
          <inkml:channel name="T" type="integer" max="2.14748E9" units="dev"/>
        </inkml:traceFormat>
        <inkml:channelProperties>
          <inkml:channelProperty channel="X" name="resolution" value="82.84789" units="1/cm"/>
          <inkml:channelProperty channel="Y" name="resolution" value="82.75862" units="1/cm"/>
          <inkml:channelProperty channel="T" name="resolution" value="1" units="1/dev"/>
        </inkml:channelProperties>
      </inkml:inkSource>
      <inkml:timestamp xml:id="ts0" timeString="2018-05-16T10:51:44.004"/>
    </inkml:context>
    <inkml:brush xml:id="br0">
      <inkml:brushProperty name="width" value="0.10583" units="cm"/>
      <inkml:brushProperty name="height" value="0.21167" units="cm"/>
      <inkml:brushProperty name="color" value="#FFFF00"/>
      <inkml:brushProperty name="tip" value="rectangle"/>
      <inkml:brushProperty name="rasterOp" value="maskPen"/>
      <inkml:brushProperty name="fitToCurve" value="1"/>
    </inkml:brush>
  </inkml:definitions>
  <inkml:trace contextRef="#ctx0" brushRef="#br0">0 69 0,'63'0'47,"1"0"-31,-1 0-16,-42 0 15,43 0-15,42 21 16,-85-21-16,42 0 15,-20 0-15,20 0 0,-20 0 16,-22 0-16,42 0 16,-20 0-16,-1 0 15,0 0 1,1 0-16,-1 0 0,106-21 16,0 21-16,0 0 0,1 0 15,-44-42-15,-20 42 16,-21 0-16,-43 0 15,21 0-15,-21 0 16,-21-21-16,21 21 63,22 0-32,-22 0 78,0 0-78,0 0 1,22 0-32,-22 0 31,0 0-31,21 0 16,-21 0-1,1 0 16</inkml:trace>
</inkml:ink>
</file>

<file path=ppt/ink/ink2.xml><?xml version="1.0" encoding="utf-8"?>
<inkml:ink xmlns:inkml="http://www.w3.org/2003/InkML">
  <inkml:definitions>
    <inkml:context xml:id="ctx0">
      <inkml:inkSource xml:id="inkSrc0">
        <inkml:traceFormat>
          <inkml:channel name="X" type="integer" max="2560" units="cm"/>
          <inkml:channel name="Y" type="integer" max="1440" units="cm"/>
          <inkml:channel name="T" type="integer" max="2.14748E9" units="dev"/>
        </inkml:traceFormat>
        <inkml:channelProperties>
          <inkml:channelProperty channel="X" name="resolution" value="82.84789" units="1/cm"/>
          <inkml:channelProperty channel="Y" name="resolution" value="82.75862" units="1/cm"/>
          <inkml:channelProperty channel="T" name="resolution" value="1" units="1/dev"/>
        </inkml:channelProperties>
      </inkml:inkSource>
      <inkml:timestamp xml:id="ts0" timeString="2018-05-16T10:51:54.471"/>
    </inkml:context>
    <inkml:brush xml:id="br0">
      <inkml:brushProperty name="width" value="0.10583" units="cm"/>
      <inkml:brushProperty name="height" value="0.21167" units="cm"/>
      <inkml:brushProperty name="color" value="#FFFF00"/>
      <inkml:brushProperty name="tip" value="rectangle"/>
      <inkml:brushProperty name="rasterOp" value="maskPen"/>
      <inkml:brushProperty name="fitToCurve" value="1"/>
    </inkml:brush>
  </inkml:definitions>
  <inkml:trace contextRef="#ctx0" brushRef="#br0">0 110 0,'21'0'406,"1"0"-406,62 0 0,-63 0 16,22 0-16,20-21 15,-42 21 1,1 0-1,-1 0-15,21 0 16,-21 0-16,0 0 0,22 0 16,-1 0-16,22 0 15,-1 0-15,1 0 16,-1 0-16,1 0 16,-1 0-16,-21 0 0,22 0 15,-1 0-15,-41-21 16,20 21-16,-21 0 15,0 0-15,22 0 125,-22 0-125,-21-42 0,21 42 16,0 0 0,21 0-1,-20-22 17,-1 22-17,21 0 1,-21 0-1,0 0-15,1 0 0,20 0 16,-21 0-16,0 0 16,0 0-16,22 0 15,-22 0 1,0 0-16,43 0 16,-1 0-16,1 0 31,-1 0-31,1 0 0,20 0 15,-20 0-15,42 0 16,-43 0-16,43 0 16,-43 22-16,1-22 15,-1 0-15,-41 0 0,41 0 16,-42 0-16,0 0 16,1 0-16,20 0 0,-21 0 15,0 0 1,22 0-16,-22 0 15,0 0 1,0 0-16,21 0 16,-20 0 15,-1 0-15,0 0-16,21 0 15,-21 0 16,1 0-15,20 0 15,-21 0 1,0 0 14,0 0-30,22 0 31,-22 0-47,0 0 16,21 0-1,-20 0 1,-1 0-1,0 0-15,21 0 16,-21 0 0,1 0-1,20 0 1,-21 0 0,0 0-1,0 0-15,43 0 16,-43 0-16,21 0 15,-20 0-15,41 0 0,-42 0 16,0 0-16</inkml:trace>
</inkml:ink>
</file>

<file path=ppt/ink/ink3.xml><?xml version="1.0" encoding="utf-8"?>
<inkml:ink xmlns:inkml="http://www.w3.org/2003/InkML">
  <inkml:definitions>
    <inkml:context xml:id="ctx0">
      <inkml:inkSource xml:id="inkSrc0">
        <inkml:traceFormat>
          <inkml:channel name="X" type="integer" max="2560" units="cm"/>
          <inkml:channel name="Y" type="integer" max="1440" units="cm"/>
          <inkml:channel name="T" type="integer" max="2.14748E9" units="dev"/>
        </inkml:traceFormat>
        <inkml:channelProperties>
          <inkml:channelProperty channel="X" name="resolution" value="82.84789" units="1/cm"/>
          <inkml:channelProperty channel="Y" name="resolution" value="82.75862" units="1/cm"/>
          <inkml:channelProperty channel="T" name="resolution" value="1" units="1/dev"/>
        </inkml:channelProperties>
      </inkml:inkSource>
      <inkml:timestamp xml:id="ts0" timeString="2018-05-16T10:52:05.649"/>
    </inkml:context>
    <inkml:brush xml:id="br0">
      <inkml:brushProperty name="width" value="0.10583" units="cm"/>
      <inkml:brushProperty name="height" value="0.21167" units="cm"/>
      <inkml:brushProperty name="color" value="#FFFF00"/>
      <inkml:brushProperty name="tip" value="rectangle"/>
      <inkml:brushProperty name="rasterOp" value="maskPen"/>
      <inkml:brushProperty name="fitToCurve" value="1"/>
    </inkml:brush>
  </inkml:definitions>
  <inkml:trace contextRef="#ctx0" brushRef="#br0">0 1 0,'21'0'0,"21"0"16,-21 0-16,0 0 15,1 0-15,20 22 16,-21-22-16,0 0 15,22 0-15,-1 42 16,21-21-16,1-21 16,42 42-16,0-42 15,-1 43-15,1-22 16,42 21-16,-42-42 16,0 43-16,21-43 15,21 21-15,-42-21 16,0 0-16,-85 0 0,0 0 15,22 0 1,-22 0-16,0 0 0,21 0 31,-21 0-15,1 0 0,-1 0-1,21 0 1,-21 0-16,0 0 15,22 0 1,-22 0-16,0 0 16,0 0-1,22 0 1,-22 0 0,0 0-1,0-21-15,21 21 16,-20 0-16,41 0 15,1 0-15,-43-43 0,42 43 16,1 0-16,-43 0 16,0 0-16,0 0 15,43 0-15,-43 0 16,21 0-16,-21 0 0,1 0 16,-1-21-16,21 21 15,-21 0-15,0 0 16,-21-21-16,43 21 15,-22 0 1,0 0 15,-21-21-15,21 21 0,-21-43-1</inkml:trace>
</inkml:ink>
</file>

<file path=ppt/ink/ink4.xml><?xml version="1.0" encoding="utf-8"?>
<inkml:ink xmlns:inkml="http://www.w3.org/2003/InkML">
  <inkml:definitions>
    <inkml:context xml:id="ctx0">
      <inkml:inkSource xml:id="inkSrc0">
        <inkml:traceFormat>
          <inkml:channel name="X" type="integer" max="2560" units="cm"/>
          <inkml:channel name="Y" type="integer" max="1440" units="cm"/>
          <inkml:channel name="T" type="integer" max="2.14748E9" units="dev"/>
        </inkml:traceFormat>
        <inkml:channelProperties>
          <inkml:channelProperty channel="X" name="resolution" value="82.84789" units="1/cm"/>
          <inkml:channelProperty channel="Y" name="resolution" value="82.75862" units="1/cm"/>
          <inkml:channelProperty channel="T" name="resolution" value="1" units="1/dev"/>
        </inkml:channelProperties>
      </inkml:inkSource>
      <inkml:timestamp xml:id="ts0" timeString="2018-05-16T10:52:11.560"/>
    </inkml:context>
    <inkml:brush xml:id="br0">
      <inkml:brushProperty name="width" value="0.10583" units="cm"/>
      <inkml:brushProperty name="height" value="0.21167" units="cm"/>
      <inkml:brushProperty name="color" value="#FFFF00"/>
      <inkml:brushProperty name="tip" value="rectangle"/>
      <inkml:brushProperty name="rasterOp" value="maskPen"/>
      <inkml:brushProperty name="fitToCurve" value="1"/>
    </inkml:brush>
  </inkml:definitions>
  <inkml:trace contextRef="#ctx0" brushRef="#br0">0 280 0,'21'0'78,"0"0"-78,64 0 0,-43 0 15,1 0-15,63 0 16,-43 0-16,43 0 16,42 0-16,-42 0 15,-21 0-15,-22 0 0,-42 0 16,43 0-16,-43 0 15,21 0-15,-21 0 16,1 0-16,20 0 16,-21 0-16,43 0 15,-22 0-15,21 0 16,1 0 0,-1 0-16,-41 0 15,41 0-15,-42 0 16,22 0-1,-22 0 1,0 0 15,21 0 16,-21 0-16,1 0-15,-1 0-16,21 0 0,-21 0 16,0 0-1,1 0-15,20 0 16,-21 0 0,0 0-16,43 0 15,-43 0-15,42 0 31,-41 0-31,41 0 0,1 0 16,-43-43-16,85 43 16,-85-21-16,42 21 15,1-42-15,-43 42 16,64-21-16,20-22 0,-83 22 16,41 21-16,1-21 15,-1 21-15,-63-42 0,21 42 16,43 0-16,-43 0 15,21 0-15,-21 0 16,1 0 0,20-21-16,-21 21 15,0 0-15,0 0 47,22 0 78,-22 0-94,0 0-15,21 0 0,-20 0-16,-1 0 15,0 0 1,21 0-16,-21 0 16,1 0-16,41 0 15,-42 0-15,0 0 31,22 0 63,-43 42-94,21-42 0,0 21 16,43-21-16,-1 0 15,-42 21-15,43-21 0,-64 21 16,21-21 47,0 0-63,21 0 0,-20 0 15,41 43-15,-42-43 16,43 0-16,-43 21 15,0-21-15,-42 0 360,0 0-345,-22 0 1,22 0-16,-42 0 16,-1 0-16,22 0 15,-22 0-15,1 0 0,21 0 32,-1 0-32,1 0 15,21 0-15,0 0 0,-1 0 16,-20 0-16,21 0 31,0 0 0,0 0 1,-22 0-32,22 0 15,0 0-15,-21 0 0,20 0 16,1 0 140,0 0-140,-21 0-16,21 0 15,21 21-15,-22-21 16,-20 42-16,42-20 62,-21-22-46,21 21-16,-21-21 16,0 21-16,-22-21 15,22 0-15,0 0 16,-43 42 0,43-42-16,-21 0 15,21 0-15,0 0 31,-1 0-15,-20 0-16,21 0 0,-43 0 16,43 0-16,0 0 15,-21 0-15,42 21 0,0 1 47,21-22-47,-21 42 16,21-42-1</inkml:trace>
</inkml:ink>
</file>

<file path=ppt/ink/ink5.xml><?xml version="1.0" encoding="utf-8"?>
<inkml:ink xmlns:inkml="http://www.w3.org/2003/InkML">
  <inkml:definitions>
    <inkml:context xml:id="ctx0">
      <inkml:inkSource xml:id="inkSrc0">
        <inkml:traceFormat>
          <inkml:channel name="X" type="integer" max="2560" units="cm"/>
          <inkml:channel name="Y" type="integer" max="1440" units="cm"/>
          <inkml:channel name="T" type="integer" max="2.14748E9" units="dev"/>
        </inkml:traceFormat>
        <inkml:channelProperties>
          <inkml:channelProperty channel="X" name="resolution" value="82.84789" units="1/cm"/>
          <inkml:channelProperty channel="Y" name="resolution" value="82.75862" units="1/cm"/>
          <inkml:channelProperty channel="T" name="resolution" value="1" units="1/dev"/>
        </inkml:channelProperties>
      </inkml:inkSource>
      <inkml:timestamp xml:id="ts0" timeString="2018-05-14T16:07:25.986"/>
    </inkml:context>
    <inkml:brush xml:id="br0">
      <inkml:brushProperty name="width" value="0.10583" units="cm"/>
      <inkml:brushProperty name="height" value="0.21167" units="cm"/>
      <inkml:brushProperty name="color" value="#FFFF00"/>
      <inkml:brushProperty name="tip" value="rectangle"/>
      <inkml:brushProperty name="rasterOp" value="maskPen"/>
      <inkml:brushProperty name="fitToCurve" value="1"/>
    </inkml:brush>
  </inkml:definitions>
  <inkml:trace contextRef="#ctx0" brushRef="#br0">846 86 0,'0'-21'0,"21"21"62,22 0-62,-22 0 16,42 0-16,-41 0 15,-1 0-15,42 0 16,1 0-16,-1 0 16,-42 0-16,1 0 15,20 0-15,-21 0 16,0 0-16,0 0 16,22 0-16,-22 0 15,0 0 32,21 0-16,-20 0-15,-1 0-16,0 0 16,21 0-1,-21 0-15,1 0 16,-1 0-16,21 0 0,-21 0 62,0 0-62,-21-42 16,43 42-16,-22 0 16,0 0-16,0 0 15,22 0 48,-22 0-32,0 0 0,21 0-31,-21 0 0,1 0 16,-1 0-16,21 0 15,-21 0-15,0 0 16,43 0-16,-43 0 0,43 0 16,-1 0-16,1 0 15,-1 0-15,-21 0 16,64 0-16,-42 0 0,-1 0 16,-42 0-16,43 0 15,-43 0-15,21 0 16,-20 0 109,-1-21-110,0 21 64,21 0-48,-21 0-31,1 0 0,20 0 15,-21 0 1,-21 42 1000,0-21-985,0 0 94,0 22-109,0-22-16,0 0 62,0 0 251,0 21-267,0-20-30,0-1 0,0 0 15,0 21 0,-42-42 0,21 0-15,-1 0-16,-41 0 16,42 0-16,-22 0 15,22 0-15,0-21 94,-42 0-94,-1 0 0,43 21 16,-21 0-16,20-43 15,1 43-15,0 0 16,-21 0 0,42-21 30,-21 21-46,-1 0 47,-20 0-47,21 0 16,0 0 0,0 0-1,-22 0 1,22 0-1,0 0-15,0 0 0,-43 0 16,43 0-16,-21 0 16,21 0-16,-1-21 15,-20 21-15,21 0 32,0 0-32,0 0 0,-22 0 15,1 0-15,-22 0 16,22 0-16,21 0 15,0 0 1,0 0 109,-22 0-109,22 0-16,-42 0 15,41 0-15,1 0 0,-21 0 16,21 0 0,0 0 30,-1 0-46,-20 0 0,21 0 16,0 0-16,-22 0 16,22 0 15,0 0 16,0 0-32,-21 0 1,20 0-16,-41 0 16,42 0-1,-43 0-15,1 0 16,42 0 0,-1 0-16,1 0 15,-21 0 1,21 0 15,0 0-15,-22 0-16,22 0 93,0 0-77,0 0-16,-22 0 0,22 0 16,0 0-16,-21 0 297,21 0-282,-1 0-15,1 0 16,-21 0-1,21 0-15,0 0 16,-1 0-16,-20 0 16,21 0-16,-43 0 15,1 0-15,42 0 0,-43 0 16,43 0-16,0 0 16,0 0-16,-22 0 218,22 0-202,0 0 0,-21 21-1,21 0 1</inkml:trace>
</inkml:ink>
</file>

<file path=ppt/ink/ink6.xml><?xml version="1.0" encoding="utf-8"?>
<inkml:ink xmlns:inkml="http://www.w3.org/2003/InkML">
  <inkml:definitions>
    <inkml:context xml:id="ctx0">
      <inkml:inkSource xml:id="inkSrc0">
        <inkml:traceFormat>
          <inkml:channel name="X" type="integer" max="2560" units="cm"/>
          <inkml:channel name="Y" type="integer" max="1440" units="cm"/>
          <inkml:channel name="T" type="integer" max="2.14748E9" units="dev"/>
        </inkml:traceFormat>
        <inkml:channelProperties>
          <inkml:channelProperty channel="X" name="resolution" value="82.84789" units="1/cm"/>
          <inkml:channelProperty channel="Y" name="resolution" value="82.75862" units="1/cm"/>
          <inkml:channelProperty channel="T" name="resolution" value="1" units="1/dev"/>
        </inkml:channelProperties>
      </inkml:inkSource>
      <inkml:timestamp xml:id="ts0" timeString="2018-05-14T16:07:28.920"/>
    </inkml:context>
    <inkml:brush xml:id="br0">
      <inkml:brushProperty name="width" value="0.10583" units="cm"/>
      <inkml:brushProperty name="height" value="0.21167" units="cm"/>
      <inkml:brushProperty name="color" value="#FFFF00"/>
      <inkml:brushProperty name="tip" value="rectangle"/>
      <inkml:brushProperty name="rasterOp" value="maskPen"/>
      <inkml:brushProperty name="fitToCurve" value="1"/>
    </inkml:brush>
  </inkml:definitions>
  <inkml:trace contextRef="#ctx0" brushRef="#br0">0 4 0,'21'0'203,"0"0"-171,-21 21-32,43-21 15,-22 0 1,0 0-1,0 0 1,21 0 31,-20 0-31,-1 0-1,21 0 1,-21 0-16,0 0 15,1 0-15,20 0 16,-21 0-16,0-21 16,22 21-16,-22 0 15,0 0 17,0 0-17,21 0 16</inkml:trace>
</inkml:ink>
</file>

<file path=ppt/ink/ink7.xml><?xml version="1.0" encoding="utf-8"?>
<inkml:ink xmlns:inkml="http://www.w3.org/2003/InkML">
  <inkml:definitions>
    <inkml:context xml:id="ctx0">
      <inkml:inkSource xml:id="inkSrc0">
        <inkml:traceFormat>
          <inkml:channel name="X" type="integer" max="2560" units="cm"/>
          <inkml:channel name="Y" type="integer" max="1440" units="cm"/>
          <inkml:channel name="T" type="integer" max="2.14748E9" units="dev"/>
        </inkml:traceFormat>
        <inkml:channelProperties>
          <inkml:channelProperty channel="X" name="resolution" value="82.84789" units="1/cm"/>
          <inkml:channelProperty channel="Y" name="resolution" value="82.75862" units="1/cm"/>
          <inkml:channelProperty channel="T" name="resolution" value="1" units="1/dev"/>
        </inkml:channelProperties>
      </inkml:inkSource>
      <inkml:timestamp xml:id="ts0" timeString="2018-05-14T16:07:35.832"/>
    </inkml:context>
    <inkml:brush xml:id="br0">
      <inkml:brushProperty name="width" value="0.10583" units="cm"/>
      <inkml:brushProperty name="height" value="0.21167" units="cm"/>
      <inkml:brushProperty name="color" value="#FFFF00"/>
      <inkml:brushProperty name="tip" value="rectangle"/>
      <inkml:brushProperty name="rasterOp" value="maskPen"/>
      <inkml:brushProperty name="fitToCurve" value="1"/>
    </inkml:brush>
  </inkml:definitions>
  <inkml:trace contextRef="#ctx0" brushRef="#br0">0 783 0,'85'0'16,"63"0"-16,-42 0 16,42 0-16,-42 0 0,-22 0 15,-20 0-15,-1 0 16,43 0-16,0 42 16,0 0-16,42-42 15,-42 22-15,-21-22 16,20 42-16,-62-21 15,-1-21-15,22 42 0,-1-42 16,1 22-16,-1-22 16,-21 0-16,1 0 15,20 0-15,1 0 16,-1 0-16,1 0 16,-1 0-16,-42 0 15,43 0 1,-43 0-16,43 0 15,-43 0-15,0 0 16,21 0 0,-21 0-1,1 0 1,-1 0 0,21 0-16,43 0 0,-22 0 15,85 0-15,-63 0 16,63 0-16,-84 0 15,-1 0-15,-42 0 16,1 42-16,20-42 16,0 0-16,22 0 15,-22 0 1,-21 0-16,0 0 16,43 21-16,-1-21 15,1 0-15,-1 0 16,1 0-16,-22 0 15,22 0-15,-22 0 16,-21 0-16,0 0 16,1 0-1,20 0 1,-21 0-16,0-42 16,22 42-16,-1-21 15,21-22-15,-20 43 0,-22 0 16,42-21-16,-41 21 15,41 0-15,-42-21 0,43 21 16,-43-21-16,0 21 16,21-43-16,-20 43 15,-1-21-15,0 21 16,21-21-16,-21 21 16,1-42-16,20 42 31,0-21-31,1 21 0,-22 0 15,0 0-15,-21-22 16,63 22-16,1-42 16,-43 42-16,43 0 15,-1-21-15,-42-21 16,43 42-16,-43 0 16,21 0-16,-21 0 0,1 0 15,-1 0-15,21 0 16,0 0-16,22 0 0,-22 0 15,-21 0-15,1 0 94,-1 0-94,42 0 16,-42 0-16,43 0 15,-43 0-15,85 0 16,-43 0-16,43 0 16,-85 0-16,1 0 0,-1 0 15,21 0-15,-21 0 32,0 0-17,1 0 1,20 0-16,-21 0 15,0 0-15,43 0 16,-1 0-16,-42 0 0,85 0 16,-21 0-16,-22 0 15,1-22-15,42 22 16,-43 0-16,-42 0 16,43 0-16,-43 0 31,43-42-31,-43 42 0,21 0 15,-21 0-15,0 0 16,1 0-16,20 0 16,-21 0-16,0 0 15,43 0-15,-43 0 16,85 0-16,-22 0 16,-20 0-16,-1 0 0,1 0 15,-1 0-15,1 0 16,42 0-16,-85 0 15,0 0-15,0 0 32,22 0-1,-22 0-31,0 0 16,42 0-16,43 0 0,-42 0 15,42 0-15,-64 0 16,64 0-16,0 0 15,-43 0-15,43 0 16,-21 0-16,-1 21 16,1-21-16,63 0 0,-84 0 15,-1 21-15,1-21 16,-1 0-16,-42 0 16,0 0-16,22 0 15,-22 0 1,0 0 31,0 0-47,22 0 15,-1 0 1,0 0-16,1 0 16,-1 0-16,0 0 15,22 0-15,-22 0 0,-21 0 16,0 0-16,1 0 15,20 0-15,-21 0 47,-21-21-47,21 21 16,22 0-16,-22 0 16,0 0-16,0-21 0,21 21 15,1 0-15,-1-42 16,-21 42-16,0 0 15,22 0-15,-22 0 16,0-21-16,0 21 16,22 0-16,-22 0 15,0 0 1,42 0-16,-41 0 16,20 0-16,-21 0 15,0 0-15,43 0 16,-1 0-16,-42 0 15,43 0-15,-43 0 0,43 42 16,-1-42-16,-42 0 16,43 21-16,-1-21 0,1 42 15,42-20-15,-43-22 16,22 42-16,-22-42 16,43 42-16,-42-42 15,-1 0-15,-42 0 16,22 0 15,-22 0-31,0 0 16,0 0-16,21 0 15,1 0-15,-1 0 16,0 0-16,64 0 16,-42 0-16,84 0 15,0 0-15,-63 0 16,21 0-16,-1 0 0,44 0 15,-86 0-15,1 0 16,-43 0-16,0 0 16,0 0-16,21 0 31,-20 0 94,-22-21-109,21 21-1,-21-21 1,21 21-1,-21-21 1,0 0 31,0-22-47,0 22 16,42 21-1,-42-21 173,21 21-173,-21-42 1,-63 20 156,-1 22-172,1 0 15,-1-42-15,43 42 16,-63 0-16,41-21 16,1 21-16,-22 0 0,1 0 15,-1 0-15,43 0 16,-42-21-16,-43 21 16,85 0-16,-22 0 0,22 0 15,0 0 63,0 0-62,-21 0 0,63 0 77,0 0-61,0-21-1,0 21-31,22-43 15,-22 43 1,-21-21-16,21 21 0,-21-21 16,0-21-16,42 42 15,-42-22 1,0 1 46,0 0-46,0-21 0,0 21-16,0-1 31,0-20-31,0 21 16,0 0-1,-21 21-15,21-21 16</inkml:trace>
</inkml:ink>
</file>

<file path=ppt/ink/ink8.xml><?xml version="1.0" encoding="utf-8"?>
<inkml:ink xmlns:inkml="http://www.w3.org/2003/InkML">
  <inkml:definitions>
    <inkml:context xml:id="ctx0">
      <inkml:inkSource xml:id="inkSrc0">
        <inkml:traceFormat>
          <inkml:channel name="X" type="integer" max="2560" units="cm"/>
          <inkml:channel name="Y" type="integer" max="1440" units="cm"/>
          <inkml:channel name="T" type="integer" max="2.14748E9" units="dev"/>
        </inkml:traceFormat>
        <inkml:channelProperties>
          <inkml:channelProperty channel="X" name="resolution" value="82.84789" units="1/cm"/>
          <inkml:channelProperty channel="Y" name="resolution" value="82.75862" units="1/cm"/>
          <inkml:channelProperty channel="T" name="resolution" value="1" units="1/dev"/>
        </inkml:channelProperties>
      </inkml:inkSource>
      <inkml:timestamp xml:id="ts0" timeString="2018-05-16T10:56:42.792"/>
    </inkml:context>
    <inkml:brush xml:id="br0">
      <inkml:brushProperty name="width" value="0.10583" units="cm"/>
      <inkml:brushProperty name="height" value="0.21167" units="cm"/>
      <inkml:brushProperty name="color" value="#FFFF00"/>
      <inkml:brushProperty name="tip" value="rectangle"/>
      <inkml:brushProperty name="rasterOp" value="maskPen"/>
      <inkml:brushProperty name="fitToCurve" value="1"/>
    </inkml:brush>
  </inkml:definitions>
  <inkml:trace contextRef="#ctx0" brushRef="#br0">0 65 0,'21'0'31,"21"0"-31,1 0 15,62 0-15,1 0 0,0 0 16,0 0-16,-21 0 31,-22 0-31,1 0 0,-43 0 16,21 0-16,-21 0 16,0 0-1,22 0-15,-22 0 16,0 0-16,43 0 15,41 0-15,-20 0 16,21 0-16,0 0 0,0 0 16,-43 0-16,43 0 15,-64 0-15,1 0 16,-22 0-16,0 0 16,21 0-16,-21 0 0,1 0 15,-22-42 16,21 42-31,21 0 0,-21 0 16,0 0 0,22 0-16,-1 0 15,64 0-15,0 0 16,-43 0-16,1 0 16,20 0-16,22 0 15,0 0-15,-42 0 0,41 0 16,-41 0-16,-43 0 15,0 0-15,0 0 16,22 0-16,-22 0 0,0 0 16,21 0-1,1 0-15,63 0 16,-43 21-16,1-21 16,-1 0-16,85 0 15,-42 63-15,0-63 16,-64 0-16,22 0 0,-1 0 15,43 43-15,-42-43 16,-1 0-16,-42 21 31,43-21-31,-1 0 0,1 0 16,-22 0-16,22 0 16,-22 0-16,-21 0 15,43 0-15,-43 0 16,0 0-16,0 0 15,43 0-15,-43 0 16,21 0-16,0 0 0,22 0 16,-1 0-16,1 0 15,-1 0-15,86 0 16,-128 0-16,42 0 16,-42 0-16,1 0 15,83 0-15,-41 0 16,21 0-1,20 0-15,1 0 16,0 0-16,0 0 16,-64 0-16,22 0 0,-22 0 15,-21 0-15,0 0 16,1 0-16,20 0 78,-21 0-78,0 0 16,22 0-1,-22 0 32,0 0-31,0 0-1,21 0 1,-20 0-16,-1 0 16,0 0-1,21 0-15,-21 0 16,1 0-16,41 0 16,85 0-16,-42 42 15,0-42-15,-21 0 16,20 21-16,-41-21 15,-1 0-15,-41 0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ltLang="en-US"/>
          </a:p>
        </p:txBody>
      </p:sp>
      <p:sp>
        <p:nvSpPr>
          <p:cNvPr id="5017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en-US"/>
          </a:p>
        </p:txBody>
      </p:sp>
      <p:sp>
        <p:nvSpPr>
          <p:cNvPr id="50180"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018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5018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ltLang="en-US"/>
          </a:p>
        </p:txBody>
      </p:sp>
      <p:sp>
        <p:nvSpPr>
          <p:cNvPr id="5018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31B89841-D6B5-4EF6-980B-2F5D32C6A4F6}" type="slidenum">
              <a:rPr lang="en-GB" altLang="en-US"/>
              <a:pPr/>
              <a:t>‹#›</a:t>
            </a:fld>
            <a:endParaRPr lang="en-GB" altLang="en-US"/>
          </a:p>
        </p:txBody>
      </p:sp>
    </p:spTree>
    <p:extLst>
      <p:ext uri="{BB962C8B-B14F-4D97-AF65-F5344CB8AC3E}">
        <p14:creationId xmlns:p14="http://schemas.microsoft.com/office/powerpoint/2010/main" val="94265418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Times New Roman" panose="02020603050405020304" pitchFamily="18" charset="0"/>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Times New Roman" panose="02020603050405020304" pitchFamily="18" charset="0"/>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Times New Roman" panose="02020603050405020304" pitchFamily="18" charset="0"/>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Times New Roman" panose="02020603050405020304" pitchFamily="18" charset="0"/>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08FEB52-FA91-43F8-B56D-F974CFD2CC71}" type="slidenum">
              <a:rPr lang="en-US" altLang="en-US"/>
              <a:pPr/>
              <a:t>‹#›</a:t>
            </a:fld>
            <a:endParaRPr lang="en-US" altLang="en-US"/>
          </a:p>
        </p:txBody>
      </p:sp>
    </p:spTree>
    <p:extLst>
      <p:ext uri="{BB962C8B-B14F-4D97-AF65-F5344CB8AC3E}">
        <p14:creationId xmlns:p14="http://schemas.microsoft.com/office/powerpoint/2010/main" val="909471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5963C1E-1ECE-4492-8C35-672F5C1214EB}" type="slidenum">
              <a:rPr lang="en-US" altLang="en-US"/>
              <a:pPr/>
              <a:t>‹#›</a:t>
            </a:fld>
            <a:endParaRPr lang="en-US" altLang="en-US"/>
          </a:p>
        </p:txBody>
      </p:sp>
    </p:spTree>
    <p:extLst>
      <p:ext uri="{BB962C8B-B14F-4D97-AF65-F5344CB8AC3E}">
        <p14:creationId xmlns:p14="http://schemas.microsoft.com/office/powerpoint/2010/main" val="989689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79270BD-1124-4DBE-A4B5-F2DD6A072AC0}" type="slidenum">
              <a:rPr lang="en-US" altLang="en-US"/>
              <a:pPr/>
              <a:t>‹#›</a:t>
            </a:fld>
            <a:endParaRPr lang="en-US" altLang="en-US"/>
          </a:p>
        </p:txBody>
      </p:sp>
    </p:spTree>
    <p:extLst>
      <p:ext uri="{BB962C8B-B14F-4D97-AF65-F5344CB8AC3E}">
        <p14:creationId xmlns:p14="http://schemas.microsoft.com/office/powerpoint/2010/main" val="2601727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C1D99D3-2909-4E49-AA68-042020C992AF}" type="slidenum">
              <a:rPr lang="en-US" altLang="en-US"/>
              <a:pPr/>
              <a:t>‹#›</a:t>
            </a:fld>
            <a:endParaRPr lang="en-US" altLang="en-US"/>
          </a:p>
        </p:txBody>
      </p:sp>
    </p:spTree>
    <p:extLst>
      <p:ext uri="{BB962C8B-B14F-4D97-AF65-F5344CB8AC3E}">
        <p14:creationId xmlns:p14="http://schemas.microsoft.com/office/powerpoint/2010/main" val="2875395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1474270-AA2E-4BAF-94FE-64C0A5F9D2D3}" type="slidenum">
              <a:rPr lang="en-US" altLang="en-US"/>
              <a:pPr/>
              <a:t>‹#›</a:t>
            </a:fld>
            <a:endParaRPr lang="en-US" altLang="en-US"/>
          </a:p>
        </p:txBody>
      </p:sp>
    </p:spTree>
    <p:extLst>
      <p:ext uri="{BB962C8B-B14F-4D97-AF65-F5344CB8AC3E}">
        <p14:creationId xmlns:p14="http://schemas.microsoft.com/office/powerpoint/2010/main" val="306302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979AEF1-BDA5-4DFF-8911-EF6C1F6EE52F}" type="slidenum">
              <a:rPr lang="en-US" altLang="en-US"/>
              <a:pPr/>
              <a:t>‹#›</a:t>
            </a:fld>
            <a:endParaRPr lang="en-US" altLang="en-US"/>
          </a:p>
        </p:txBody>
      </p:sp>
    </p:spTree>
    <p:extLst>
      <p:ext uri="{BB962C8B-B14F-4D97-AF65-F5344CB8AC3E}">
        <p14:creationId xmlns:p14="http://schemas.microsoft.com/office/powerpoint/2010/main" val="2471445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86D4AD1B-5D39-4236-B752-421C24A50FAF}" type="slidenum">
              <a:rPr lang="en-US" altLang="en-US"/>
              <a:pPr/>
              <a:t>‹#›</a:t>
            </a:fld>
            <a:endParaRPr lang="en-US" altLang="en-US"/>
          </a:p>
        </p:txBody>
      </p:sp>
    </p:spTree>
    <p:extLst>
      <p:ext uri="{BB962C8B-B14F-4D97-AF65-F5344CB8AC3E}">
        <p14:creationId xmlns:p14="http://schemas.microsoft.com/office/powerpoint/2010/main" val="221632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C197C8AD-AA3F-427E-95B7-AA889EC72C84}" type="slidenum">
              <a:rPr lang="en-US" altLang="en-US"/>
              <a:pPr/>
              <a:t>‹#›</a:t>
            </a:fld>
            <a:endParaRPr lang="en-US" altLang="en-US"/>
          </a:p>
        </p:txBody>
      </p:sp>
    </p:spTree>
    <p:extLst>
      <p:ext uri="{BB962C8B-B14F-4D97-AF65-F5344CB8AC3E}">
        <p14:creationId xmlns:p14="http://schemas.microsoft.com/office/powerpoint/2010/main" val="652192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EF3E0D20-6E21-4856-96C1-86FECF370CD1}" type="slidenum">
              <a:rPr lang="en-US" altLang="en-US"/>
              <a:pPr/>
              <a:t>‹#›</a:t>
            </a:fld>
            <a:endParaRPr lang="en-US" altLang="en-US"/>
          </a:p>
        </p:txBody>
      </p:sp>
    </p:spTree>
    <p:extLst>
      <p:ext uri="{BB962C8B-B14F-4D97-AF65-F5344CB8AC3E}">
        <p14:creationId xmlns:p14="http://schemas.microsoft.com/office/powerpoint/2010/main" val="2794052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8186E98-A9CB-47EA-AC15-8EA4C7882C49}" type="slidenum">
              <a:rPr lang="en-US" altLang="en-US"/>
              <a:pPr/>
              <a:t>‹#›</a:t>
            </a:fld>
            <a:endParaRPr lang="en-US" altLang="en-US"/>
          </a:p>
        </p:txBody>
      </p:sp>
    </p:spTree>
    <p:extLst>
      <p:ext uri="{BB962C8B-B14F-4D97-AF65-F5344CB8AC3E}">
        <p14:creationId xmlns:p14="http://schemas.microsoft.com/office/powerpoint/2010/main" val="924400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1CAF3B8-28A9-4E89-A47C-18D554C232AA}" type="slidenum">
              <a:rPr lang="en-US" altLang="en-US"/>
              <a:pPr/>
              <a:t>‹#›</a:t>
            </a:fld>
            <a:endParaRPr lang="en-US" altLang="en-US"/>
          </a:p>
        </p:txBody>
      </p:sp>
    </p:spTree>
    <p:extLst>
      <p:ext uri="{BB962C8B-B14F-4D97-AF65-F5344CB8AC3E}">
        <p14:creationId xmlns:p14="http://schemas.microsoft.com/office/powerpoint/2010/main" val="2387325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images.google.com/imgres?imgurl=www.inf.ethz.ch/personal/stengel/Gif/lse-new.gif&amp;imgrefurl=http://www.inf.ethz.ch/personal/stengel/&amp;h=524&amp;w=522&amp;prev=/images%3Fq%3DLSE%26start%3D40%26svnum%3D10%26hl%3Den%26lr%3D%26ie%3DUTF-8%26oe%3DUTF-8%26sa%3DN"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198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98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4198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4199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7D3D8E4-F883-4978-AAB4-6987782B97D1}" type="slidenum">
              <a:rPr lang="en-US" altLang="en-US"/>
              <a:pPr/>
              <a:t>‹#›</a:t>
            </a:fld>
            <a:endParaRPr lang="en-US" altLang="en-US"/>
          </a:p>
        </p:txBody>
      </p:sp>
      <p:pic>
        <p:nvPicPr>
          <p:cNvPr id="41991" name="Picture 7" descr="lse-new">
            <a:hlinkClick r:id="rId13"/>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81000" y="381000"/>
            <a:ext cx="752475" cy="685800"/>
          </a:xfrm>
          <a:prstGeom prst="rect">
            <a:avLst/>
          </a:prstGeom>
          <a:noFill/>
          <a:extLst>
            <a:ext uri="{909E8E84-426E-40DD-AFC4-6F175D3DCCD1}">
              <a14:hiddenFill xmlns:a14="http://schemas.microsoft.com/office/drawing/2010/main">
                <a:solidFill>
                  <a:srgbClr val="FFFFFF"/>
                </a:solidFill>
              </a14:hiddenFill>
            </a:ext>
          </a:extLst>
        </p:spPr>
      </p:pic>
      <p:sp>
        <p:nvSpPr>
          <p:cNvPr id="41992" name="Text Box 8"/>
          <p:cNvSpPr txBox="1">
            <a:spLocks noChangeArrowheads="1"/>
          </p:cNvSpPr>
          <p:nvPr userDrawn="1"/>
        </p:nvSpPr>
        <p:spPr bwMode="auto">
          <a:xfrm>
            <a:off x="1143000" y="381000"/>
            <a:ext cx="1096963"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200">
                <a:latin typeface="Arial Unicode MS" panose="020B0604020202020204" pitchFamily="34" charset="-128"/>
              </a:rPr>
              <a:t>Professor Stefan Collignon</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hdr="0" ftr="0" dt="0"/>
  <p:txStyles>
    <p:titleStyle>
      <a:lvl1pPr algn="ctr" rtl="0" fontAlgn="base">
        <a:spcBef>
          <a:spcPct val="0"/>
        </a:spcBef>
        <a:spcAft>
          <a:spcPct val="0"/>
        </a:spcAft>
        <a:defRPr sz="4400" kern="1200">
          <a:solidFill>
            <a:srgbClr val="3333CC"/>
          </a:solidFill>
          <a:latin typeface="+mj-lt"/>
          <a:ea typeface="+mj-ea"/>
          <a:cs typeface="+mj-cs"/>
        </a:defRPr>
      </a:lvl1pPr>
      <a:lvl2pPr algn="ctr" rtl="0" fontAlgn="base">
        <a:spcBef>
          <a:spcPct val="0"/>
        </a:spcBef>
        <a:spcAft>
          <a:spcPct val="0"/>
        </a:spcAft>
        <a:defRPr sz="4400">
          <a:solidFill>
            <a:srgbClr val="3333CC"/>
          </a:solidFill>
          <a:latin typeface="Arial" panose="020B0604020202020204" pitchFamily="34" charset="0"/>
        </a:defRPr>
      </a:lvl2pPr>
      <a:lvl3pPr algn="ctr" rtl="0" fontAlgn="base">
        <a:spcBef>
          <a:spcPct val="0"/>
        </a:spcBef>
        <a:spcAft>
          <a:spcPct val="0"/>
        </a:spcAft>
        <a:defRPr sz="4400">
          <a:solidFill>
            <a:srgbClr val="3333CC"/>
          </a:solidFill>
          <a:latin typeface="Arial" panose="020B0604020202020204" pitchFamily="34" charset="0"/>
        </a:defRPr>
      </a:lvl3pPr>
      <a:lvl4pPr algn="ctr" rtl="0" fontAlgn="base">
        <a:spcBef>
          <a:spcPct val="0"/>
        </a:spcBef>
        <a:spcAft>
          <a:spcPct val="0"/>
        </a:spcAft>
        <a:defRPr sz="4400">
          <a:solidFill>
            <a:srgbClr val="3333CC"/>
          </a:solidFill>
          <a:latin typeface="Arial" panose="020B0604020202020204" pitchFamily="34" charset="0"/>
        </a:defRPr>
      </a:lvl4pPr>
      <a:lvl5pPr algn="ctr" rtl="0" fontAlgn="base">
        <a:spcBef>
          <a:spcPct val="0"/>
        </a:spcBef>
        <a:spcAft>
          <a:spcPct val="0"/>
        </a:spcAft>
        <a:defRPr sz="4400">
          <a:solidFill>
            <a:srgbClr val="3333CC"/>
          </a:solidFill>
          <a:latin typeface="Arial" panose="020B0604020202020204" pitchFamily="34" charset="0"/>
        </a:defRPr>
      </a:lvl5pPr>
      <a:lvl6pPr marL="457200" algn="ctr" rtl="0" fontAlgn="base">
        <a:spcBef>
          <a:spcPct val="0"/>
        </a:spcBef>
        <a:spcAft>
          <a:spcPct val="0"/>
        </a:spcAft>
        <a:defRPr sz="4400">
          <a:solidFill>
            <a:srgbClr val="3333CC"/>
          </a:solidFill>
          <a:latin typeface="Arial" panose="020B0604020202020204" pitchFamily="34" charset="0"/>
        </a:defRPr>
      </a:lvl6pPr>
      <a:lvl7pPr marL="914400" algn="ctr" rtl="0" fontAlgn="base">
        <a:spcBef>
          <a:spcPct val="0"/>
        </a:spcBef>
        <a:spcAft>
          <a:spcPct val="0"/>
        </a:spcAft>
        <a:defRPr sz="4400">
          <a:solidFill>
            <a:srgbClr val="3333CC"/>
          </a:solidFill>
          <a:latin typeface="Arial" panose="020B0604020202020204" pitchFamily="34" charset="0"/>
        </a:defRPr>
      </a:lvl7pPr>
      <a:lvl8pPr marL="1371600" algn="ctr" rtl="0" fontAlgn="base">
        <a:spcBef>
          <a:spcPct val="0"/>
        </a:spcBef>
        <a:spcAft>
          <a:spcPct val="0"/>
        </a:spcAft>
        <a:defRPr sz="4400">
          <a:solidFill>
            <a:srgbClr val="3333CC"/>
          </a:solidFill>
          <a:latin typeface="Arial" panose="020B0604020202020204" pitchFamily="34" charset="0"/>
        </a:defRPr>
      </a:lvl8pPr>
      <a:lvl9pPr marL="1828800" algn="ctr" rtl="0" fontAlgn="base">
        <a:spcBef>
          <a:spcPct val="0"/>
        </a:spcBef>
        <a:spcAft>
          <a:spcPct val="0"/>
        </a:spcAft>
        <a:defRPr sz="4400">
          <a:solidFill>
            <a:srgbClr val="3333CC"/>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images.google.com/imgres?imgurl=www.inf.ethz.ch/personal/stengel/Gif/lse-new.gif&amp;imgrefurl=http://www.inf.ethz.ch/personal/stengel/&amp;h=524&amp;w=522&amp;prev=/images%3Fq%3DLSE%26start%3D40%26svnum%3D10%26hl%3Den%26lr%3D%26ie%3DUTF-8%26oe%3DUTF-8%26sa%3D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customXml" Target="../ink/ink2.xml"/><Relationship Id="rId10" Type="http://schemas.openxmlformats.org/officeDocument/2006/relationships/image" Target="../media/image17.emf"/><Relationship Id="rId4" Type="http://schemas.openxmlformats.org/officeDocument/2006/relationships/image" Target="../media/image14.emf"/><Relationship Id="rId9" Type="http://schemas.openxmlformats.org/officeDocument/2006/relationships/customXml" Target="../ink/ink4.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customXml" Target="../ink/ink5.xml"/><Relationship Id="rId7" Type="http://schemas.openxmlformats.org/officeDocument/2006/relationships/customXml" Target="../ink/ink7.xml"/><Relationship Id="rId2" Type="http://schemas.openxmlformats.org/officeDocument/2006/relationships/image" Target="../media/image21.emf"/><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customXml" Target="../ink/ink6.xml"/><Relationship Id="rId4" Type="http://schemas.openxmlformats.org/officeDocument/2006/relationships/image" Target="../media/image22.emf"/></Relationships>
</file>

<file path=ppt/slides/_rels/slide38.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259632" y="2204864"/>
            <a:ext cx="6400800" cy="3888432"/>
          </a:xfrm>
        </p:spPr>
        <p:txBody>
          <a:bodyPr/>
          <a:lstStyle/>
          <a:p>
            <a:pPr algn="l"/>
            <a:r>
              <a:rPr lang="en-GB" altLang="en-US" sz="3200" b="1" dirty="0" smtClean="0">
                <a:solidFill>
                  <a:srgbClr val="0070C0"/>
                </a:solidFill>
                <a:ea typeface="Batang" pitchFamily="18" charset="-127"/>
              </a:rPr>
              <a:t>Public Finance for a Genuine Federal Democratic Union</a:t>
            </a:r>
          </a:p>
          <a:p>
            <a:pPr algn="l"/>
            <a:endParaRPr lang="en-GB" altLang="en-US" sz="3200" b="1" dirty="0" smtClean="0">
              <a:solidFill>
                <a:srgbClr val="0070C0"/>
              </a:solidFill>
              <a:ea typeface="Batang" pitchFamily="18" charset="-127"/>
            </a:endParaRPr>
          </a:p>
          <a:p>
            <a:pPr algn="l"/>
            <a:r>
              <a:rPr lang="en-GB" altLang="en-US" b="1" dirty="0" smtClean="0">
                <a:solidFill>
                  <a:srgbClr val="0070C0"/>
                </a:solidFill>
                <a:ea typeface="Batang" pitchFamily="18" charset="-127"/>
              </a:rPr>
              <a:t>An Introduction into Public Spending and Taxation Issues for Myanmar</a:t>
            </a:r>
          </a:p>
          <a:p>
            <a:pPr algn="l"/>
            <a:endParaRPr lang="en-GB" altLang="en-US" b="1" dirty="0">
              <a:solidFill>
                <a:srgbClr val="0070C0"/>
              </a:solidFill>
              <a:ea typeface="Batang" pitchFamily="18" charset="-127"/>
            </a:endParaRPr>
          </a:p>
          <a:p>
            <a:pPr algn="l"/>
            <a:r>
              <a:rPr lang="en-GB" altLang="en-US" b="1" dirty="0" smtClean="0">
                <a:solidFill>
                  <a:srgbClr val="0070C0"/>
                </a:solidFill>
                <a:ea typeface="Batang" pitchFamily="18" charset="-127"/>
              </a:rPr>
              <a:t>Konrad Adenauer Foundation, Yangon</a:t>
            </a:r>
          </a:p>
          <a:p>
            <a:pPr algn="l"/>
            <a:r>
              <a:rPr lang="en-GB" altLang="en-US" b="1" dirty="0" smtClean="0">
                <a:solidFill>
                  <a:srgbClr val="0070C0"/>
                </a:solidFill>
                <a:ea typeface="Batang" pitchFamily="18" charset="-127"/>
              </a:rPr>
              <a:t>May 2018</a:t>
            </a:r>
          </a:p>
          <a:p>
            <a:endParaRPr lang="en-GB" altLang="en-US" sz="3200" b="1" dirty="0">
              <a:ea typeface="Batang" pitchFamily="18" charset="-127"/>
            </a:endParaRPr>
          </a:p>
        </p:txBody>
      </p:sp>
      <p:pic>
        <p:nvPicPr>
          <p:cNvPr id="2052" name="Picture 4" descr="lse-new">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1000"/>
            <a:ext cx="752475" cy="685800"/>
          </a:xfrm>
          <a:prstGeom prst="rect">
            <a:avLst/>
          </a:prstGeom>
          <a:noFill/>
          <a:extLst>
            <a:ext uri="{909E8E84-426E-40DD-AFC4-6F175D3DCCD1}">
              <a14:hiddenFill xmlns:a14="http://schemas.microsoft.com/office/drawing/2010/main">
                <a:solidFill>
                  <a:srgbClr val="FFFFFF"/>
                </a:solidFill>
              </a14:hiddenFill>
            </a:ext>
          </a:extLst>
        </p:spPr>
      </p:pic>
      <p:sp>
        <p:nvSpPr>
          <p:cNvPr id="2054" name="Text Box 6"/>
          <p:cNvSpPr txBox="1">
            <a:spLocks noChangeArrowheads="1"/>
          </p:cNvSpPr>
          <p:nvPr/>
        </p:nvSpPr>
        <p:spPr bwMode="auto">
          <a:xfrm>
            <a:off x="1143000" y="381000"/>
            <a:ext cx="1096963"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200">
                <a:latin typeface="Arial Unicode MS" panose="020B0604020202020204" pitchFamily="34" charset="-128"/>
              </a:rPr>
              <a:t>Professor Stefan Collignon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AF326F9-41AB-4326-B6CD-4056BD4F3111}" type="slidenum">
              <a:rPr lang="en-US" altLang="en-US"/>
              <a:pPr/>
              <a:t>10</a:t>
            </a:fld>
            <a:endParaRPr lang="en-US" altLang="en-US"/>
          </a:p>
        </p:txBody>
      </p:sp>
      <p:sp>
        <p:nvSpPr>
          <p:cNvPr id="7171" name="Rectangle 3"/>
          <p:cNvSpPr>
            <a:spLocks noGrp="1" noChangeArrowheads="1"/>
          </p:cNvSpPr>
          <p:nvPr>
            <p:ph type="body" idx="1"/>
          </p:nvPr>
        </p:nvSpPr>
        <p:spPr>
          <a:xfrm>
            <a:off x="539552" y="951136"/>
            <a:ext cx="8784976" cy="5906864"/>
          </a:xfrm>
        </p:spPr>
        <p:txBody>
          <a:bodyPr/>
          <a:lstStyle/>
          <a:p>
            <a:r>
              <a:rPr lang="en-GB" dirty="0"/>
              <a:t>When the government’s revenue is insufficient to cover the expenditure, it has a </a:t>
            </a:r>
            <a:r>
              <a:rPr lang="en-GB" b="1" dirty="0">
                <a:solidFill>
                  <a:srgbClr val="FF0000"/>
                </a:solidFill>
              </a:rPr>
              <a:t>deficit</a:t>
            </a:r>
            <a:r>
              <a:rPr lang="en-GB" dirty="0">
                <a:solidFill>
                  <a:srgbClr val="FF0000"/>
                </a:solidFill>
              </a:rPr>
              <a:t> </a:t>
            </a:r>
            <a:r>
              <a:rPr lang="en-GB" dirty="0"/>
              <a:t>and must go into </a:t>
            </a:r>
            <a:r>
              <a:rPr lang="en-GB" b="1" dirty="0">
                <a:solidFill>
                  <a:srgbClr val="FF0000"/>
                </a:solidFill>
              </a:rPr>
              <a:t>debt</a:t>
            </a:r>
            <a:r>
              <a:rPr lang="en-GB" dirty="0"/>
              <a:t>. </a:t>
            </a:r>
            <a:endParaRPr lang="en-GB" dirty="0" smtClean="0"/>
          </a:p>
          <a:p>
            <a:pPr lvl="1"/>
            <a:r>
              <a:rPr lang="en-GB" dirty="0" smtClean="0"/>
              <a:t>There </a:t>
            </a:r>
            <a:r>
              <a:rPr lang="en-GB" dirty="0"/>
              <a:t>is nothing wrong in borrowing money to finance public goods or stabilize the economy in the short run. </a:t>
            </a:r>
            <a:endParaRPr lang="en-GB" dirty="0" smtClean="0"/>
          </a:p>
          <a:p>
            <a:r>
              <a:rPr lang="en-GB" dirty="0" smtClean="0"/>
              <a:t>what </a:t>
            </a:r>
            <a:r>
              <a:rPr lang="en-GB" dirty="0"/>
              <a:t>matters is that the deficit remains manageable and public debt remains </a:t>
            </a:r>
            <a:r>
              <a:rPr lang="en-GB" b="1" dirty="0"/>
              <a:t>sustainable</a:t>
            </a:r>
            <a:r>
              <a:rPr lang="en-GB" dirty="0"/>
              <a:t>. </a:t>
            </a:r>
            <a:endParaRPr lang="en-GB" dirty="0" smtClean="0"/>
          </a:p>
          <a:p>
            <a:pPr lvl="1"/>
            <a:r>
              <a:rPr lang="en-GB" dirty="0" smtClean="0"/>
              <a:t>This </a:t>
            </a:r>
            <a:r>
              <a:rPr lang="en-GB" dirty="0"/>
              <a:t>means that the debt level has to be compatible with economic stability. </a:t>
            </a:r>
            <a:endParaRPr lang="en-GB" dirty="0" smtClean="0"/>
          </a:p>
          <a:p>
            <a:pPr lvl="2"/>
            <a:r>
              <a:rPr lang="en-GB" dirty="0" smtClean="0"/>
              <a:t>The key is </a:t>
            </a:r>
            <a:r>
              <a:rPr lang="en-GB" b="1" dirty="0" smtClean="0"/>
              <a:t>how the debt is managed</a:t>
            </a:r>
            <a:r>
              <a:rPr lang="en-GB" dirty="0" smtClean="0"/>
              <a:t>.</a:t>
            </a:r>
            <a:endParaRPr lang="en-GB" dirty="0"/>
          </a:p>
        </p:txBody>
      </p:sp>
      <p:sp>
        <p:nvSpPr>
          <p:cNvPr id="8" name="Rectangle 2"/>
          <p:cNvSpPr txBox="1">
            <a:spLocks noChangeArrowheads="1"/>
          </p:cNvSpPr>
          <p:nvPr/>
        </p:nvSpPr>
        <p:spPr bwMode="auto">
          <a:xfrm>
            <a:off x="914400" y="192088"/>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rgbClr val="3333CC"/>
                </a:solidFill>
                <a:latin typeface="+mj-lt"/>
                <a:ea typeface="+mj-ea"/>
                <a:cs typeface="+mj-cs"/>
              </a:defRPr>
            </a:lvl1pPr>
            <a:lvl2pPr algn="ctr" rtl="0" fontAlgn="base">
              <a:spcBef>
                <a:spcPct val="0"/>
              </a:spcBef>
              <a:spcAft>
                <a:spcPct val="0"/>
              </a:spcAft>
              <a:defRPr sz="4400">
                <a:solidFill>
                  <a:srgbClr val="3333CC"/>
                </a:solidFill>
                <a:latin typeface="Arial" panose="020B0604020202020204" pitchFamily="34" charset="0"/>
              </a:defRPr>
            </a:lvl2pPr>
            <a:lvl3pPr algn="ctr" rtl="0" fontAlgn="base">
              <a:spcBef>
                <a:spcPct val="0"/>
              </a:spcBef>
              <a:spcAft>
                <a:spcPct val="0"/>
              </a:spcAft>
              <a:defRPr sz="4400">
                <a:solidFill>
                  <a:srgbClr val="3333CC"/>
                </a:solidFill>
                <a:latin typeface="Arial" panose="020B0604020202020204" pitchFamily="34" charset="0"/>
              </a:defRPr>
            </a:lvl3pPr>
            <a:lvl4pPr algn="ctr" rtl="0" fontAlgn="base">
              <a:spcBef>
                <a:spcPct val="0"/>
              </a:spcBef>
              <a:spcAft>
                <a:spcPct val="0"/>
              </a:spcAft>
              <a:defRPr sz="4400">
                <a:solidFill>
                  <a:srgbClr val="3333CC"/>
                </a:solidFill>
                <a:latin typeface="Arial" panose="020B0604020202020204" pitchFamily="34" charset="0"/>
              </a:defRPr>
            </a:lvl4pPr>
            <a:lvl5pPr algn="ctr" rtl="0" fontAlgn="base">
              <a:spcBef>
                <a:spcPct val="0"/>
              </a:spcBef>
              <a:spcAft>
                <a:spcPct val="0"/>
              </a:spcAft>
              <a:defRPr sz="4400">
                <a:solidFill>
                  <a:srgbClr val="3333CC"/>
                </a:solidFill>
                <a:latin typeface="Arial" panose="020B0604020202020204" pitchFamily="34" charset="0"/>
              </a:defRPr>
            </a:lvl5pPr>
            <a:lvl6pPr marL="457200" algn="ctr" rtl="0" fontAlgn="base">
              <a:spcBef>
                <a:spcPct val="0"/>
              </a:spcBef>
              <a:spcAft>
                <a:spcPct val="0"/>
              </a:spcAft>
              <a:defRPr sz="4400">
                <a:solidFill>
                  <a:srgbClr val="3333CC"/>
                </a:solidFill>
                <a:latin typeface="Arial" panose="020B0604020202020204" pitchFamily="34" charset="0"/>
              </a:defRPr>
            </a:lvl6pPr>
            <a:lvl7pPr marL="914400" algn="ctr" rtl="0" fontAlgn="base">
              <a:spcBef>
                <a:spcPct val="0"/>
              </a:spcBef>
              <a:spcAft>
                <a:spcPct val="0"/>
              </a:spcAft>
              <a:defRPr sz="4400">
                <a:solidFill>
                  <a:srgbClr val="3333CC"/>
                </a:solidFill>
                <a:latin typeface="Arial" panose="020B0604020202020204" pitchFamily="34" charset="0"/>
              </a:defRPr>
            </a:lvl7pPr>
            <a:lvl8pPr marL="1371600" algn="ctr" rtl="0" fontAlgn="base">
              <a:spcBef>
                <a:spcPct val="0"/>
              </a:spcBef>
              <a:spcAft>
                <a:spcPct val="0"/>
              </a:spcAft>
              <a:defRPr sz="4400">
                <a:solidFill>
                  <a:srgbClr val="3333CC"/>
                </a:solidFill>
                <a:latin typeface="Arial" panose="020B0604020202020204" pitchFamily="34" charset="0"/>
              </a:defRPr>
            </a:lvl8pPr>
            <a:lvl9pPr marL="1828800" algn="ctr" rtl="0" fontAlgn="base">
              <a:spcBef>
                <a:spcPct val="0"/>
              </a:spcBef>
              <a:spcAft>
                <a:spcPct val="0"/>
              </a:spcAft>
              <a:defRPr sz="4400">
                <a:solidFill>
                  <a:srgbClr val="3333CC"/>
                </a:solidFill>
                <a:latin typeface="Arial" panose="020B0604020202020204" pitchFamily="34" charset="0"/>
              </a:defRPr>
            </a:lvl9pPr>
          </a:lstStyle>
          <a:p>
            <a:r>
              <a:rPr lang="en-GB" sz="2800" b="1" dirty="0" smtClean="0"/>
              <a:t>Public finance</a:t>
            </a:r>
            <a:endParaRPr lang="en-GB" sz="2800" b="1" dirty="0"/>
          </a:p>
        </p:txBody>
      </p:sp>
    </p:spTree>
    <p:extLst>
      <p:ext uri="{BB962C8B-B14F-4D97-AF65-F5344CB8AC3E}">
        <p14:creationId xmlns:p14="http://schemas.microsoft.com/office/powerpoint/2010/main" val="621116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AF326F9-41AB-4326-B6CD-4056BD4F3111}" type="slidenum">
              <a:rPr lang="en-US" altLang="en-US"/>
              <a:pPr/>
              <a:t>11</a:t>
            </a:fld>
            <a:endParaRPr lang="en-US" altLang="en-US"/>
          </a:p>
        </p:txBody>
      </p:sp>
      <p:sp>
        <p:nvSpPr>
          <p:cNvPr id="7171" name="Rectangle 3"/>
          <p:cNvSpPr>
            <a:spLocks noGrp="1" noChangeArrowheads="1"/>
          </p:cNvSpPr>
          <p:nvPr>
            <p:ph type="body" idx="1"/>
          </p:nvPr>
        </p:nvSpPr>
        <p:spPr>
          <a:xfrm>
            <a:off x="251520" y="1052735"/>
            <a:ext cx="8784976" cy="5668739"/>
          </a:xfrm>
        </p:spPr>
        <p:txBody>
          <a:bodyPr/>
          <a:lstStyle/>
          <a:p>
            <a:pPr marL="0" indent="0">
              <a:buNone/>
            </a:pPr>
            <a:r>
              <a:rPr lang="en-GB" dirty="0" smtClean="0"/>
              <a:t>There </a:t>
            </a:r>
            <a:r>
              <a:rPr lang="en-GB" dirty="0"/>
              <a:t>are three possible </a:t>
            </a:r>
            <a:r>
              <a:rPr lang="en-GB" b="1" dirty="0"/>
              <a:t>sources for public borrowing</a:t>
            </a:r>
            <a:r>
              <a:rPr lang="en-GB" dirty="0"/>
              <a:t>: </a:t>
            </a:r>
            <a:endParaRPr lang="en-GB" dirty="0" smtClean="0"/>
          </a:p>
          <a:p>
            <a:r>
              <a:rPr lang="en-GB" dirty="0" smtClean="0"/>
              <a:t>savings </a:t>
            </a:r>
            <a:r>
              <a:rPr lang="en-GB" dirty="0"/>
              <a:t>from domestic </a:t>
            </a:r>
            <a:r>
              <a:rPr lang="en-GB" b="1" dirty="0"/>
              <a:t>households</a:t>
            </a:r>
            <a:r>
              <a:rPr lang="en-GB" dirty="0"/>
              <a:t>, </a:t>
            </a:r>
            <a:endParaRPr lang="en-GB" dirty="0" smtClean="0"/>
          </a:p>
          <a:p>
            <a:r>
              <a:rPr lang="en-GB" dirty="0" smtClean="0"/>
              <a:t>savings </a:t>
            </a:r>
            <a:r>
              <a:rPr lang="en-GB" dirty="0"/>
              <a:t>from </a:t>
            </a:r>
            <a:r>
              <a:rPr lang="en-GB" b="1" dirty="0"/>
              <a:t>foreign</a:t>
            </a:r>
            <a:r>
              <a:rPr lang="en-GB" dirty="0"/>
              <a:t> lenders, </a:t>
            </a:r>
            <a:endParaRPr lang="en-GB" dirty="0" smtClean="0"/>
          </a:p>
          <a:p>
            <a:pPr lvl="1"/>
            <a:r>
              <a:rPr lang="en-GB" dirty="0" smtClean="0"/>
              <a:t>Govt. issues </a:t>
            </a:r>
            <a:r>
              <a:rPr lang="en-GB" dirty="0"/>
              <a:t>Treasury bonds or Treasury bills</a:t>
            </a:r>
            <a:endParaRPr lang="en-GB" dirty="0" smtClean="0"/>
          </a:p>
          <a:p>
            <a:pPr lvl="1"/>
            <a:r>
              <a:rPr lang="en-GB" dirty="0" smtClean="0"/>
              <a:t>The government could also obtain grants from foreign donors. </a:t>
            </a:r>
          </a:p>
          <a:p>
            <a:pPr lvl="2"/>
            <a:r>
              <a:rPr lang="en-GB" dirty="0"/>
              <a:t>Overseas Development Aid was in the order of 1-2 percent of gross national income; it jumped up to 6.7 percent in 2013, but has since fallen back to 2 percent.</a:t>
            </a:r>
            <a:endParaRPr lang="en-GB" dirty="0" smtClean="0"/>
          </a:p>
          <a:p>
            <a:r>
              <a:rPr lang="en-GB" dirty="0" smtClean="0"/>
              <a:t>the </a:t>
            </a:r>
            <a:r>
              <a:rPr lang="en-GB" b="1" dirty="0" smtClean="0"/>
              <a:t>Central Bank</a:t>
            </a:r>
            <a:r>
              <a:rPr lang="en-GB" dirty="0"/>
              <a:t>. </a:t>
            </a:r>
          </a:p>
        </p:txBody>
      </p:sp>
      <p:sp>
        <p:nvSpPr>
          <p:cNvPr id="8" name="Rectangle 2"/>
          <p:cNvSpPr txBox="1">
            <a:spLocks noChangeArrowheads="1"/>
          </p:cNvSpPr>
          <p:nvPr/>
        </p:nvSpPr>
        <p:spPr bwMode="auto">
          <a:xfrm>
            <a:off x="914400" y="192088"/>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rgbClr val="3333CC"/>
                </a:solidFill>
                <a:latin typeface="+mj-lt"/>
                <a:ea typeface="+mj-ea"/>
                <a:cs typeface="+mj-cs"/>
              </a:defRPr>
            </a:lvl1pPr>
            <a:lvl2pPr algn="ctr" rtl="0" fontAlgn="base">
              <a:spcBef>
                <a:spcPct val="0"/>
              </a:spcBef>
              <a:spcAft>
                <a:spcPct val="0"/>
              </a:spcAft>
              <a:defRPr sz="4400">
                <a:solidFill>
                  <a:srgbClr val="3333CC"/>
                </a:solidFill>
                <a:latin typeface="Arial" panose="020B0604020202020204" pitchFamily="34" charset="0"/>
              </a:defRPr>
            </a:lvl2pPr>
            <a:lvl3pPr algn="ctr" rtl="0" fontAlgn="base">
              <a:spcBef>
                <a:spcPct val="0"/>
              </a:spcBef>
              <a:spcAft>
                <a:spcPct val="0"/>
              </a:spcAft>
              <a:defRPr sz="4400">
                <a:solidFill>
                  <a:srgbClr val="3333CC"/>
                </a:solidFill>
                <a:latin typeface="Arial" panose="020B0604020202020204" pitchFamily="34" charset="0"/>
              </a:defRPr>
            </a:lvl3pPr>
            <a:lvl4pPr algn="ctr" rtl="0" fontAlgn="base">
              <a:spcBef>
                <a:spcPct val="0"/>
              </a:spcBef>
              <a:spcAft>
                <a:spcPct val="0"/>
              </a:spcAft>
              <a:defRPr sz="4400">
                <a:solidFill>
                  <a:srgbClr val="3333CC"/>
                </a:solidFill>
                <a:latin typeface="Arial" panose="020B0604020202020204" pitchFamily="34" charset="0"/>
              </a:defRPr>
            </a:lvl4pPr>
            <a:lvl5pPr algn="ctr" rtl="0" fontAlgn="base">
              <a:spcBef>
                <a:spcPct val="0"/>
              </a:spcBef>
              <a:spcAft>
                <a:spcPct val="0"/>
              </a:spcAft>
              <a:defRPr sz="4400">
                <a:solidFill>
                  <a:srgbClr val="3333CC"/>
                </a:solidFill>
                <a:latin typeface="Arial" panose="020B0604020202020204" pitchFamily="34" charset="0"/>
              </a:defRPr>
            </a:lvl5pPr>
            <a:lvl6pPr marL="457200" algn="ctr" rtl="0" fontAlgn="base">
              <a:spcBef>
                <a:spcPct val="0"/>
              </a:spcBef>
              <a:spcAft>
                <a:spcPct val="0"/>
              </a:spcAft>
              <a:defRPr sz="4400">
                <a:solidFill>
                  <a:srgbClr val="3333CC"/>
                </a:solidFill>
                <a:latin typeface="Arial" panose="020B0604020202020204" pitchFamily="34" charset="0"/>
              </a:defRPr>
            </a:lvl6pPr>
            <a:lvl7pPr marL="914400" algn="ctr" rtl="0" fontAlgn="base">
              <a:spcBef>
                <a:spcPct val="0"/>
              </a:spcBef>
              <a:spcAft>
                <a:spcPct val="0"/>
              </a:spcAft>
              <a:defRPr sz="4400">
                <a:solidFill>
                  <a:srgbClr val="3333CC"/>
                </a:solidFill>
                <a:latin typeface="Arial" panose="020B0604020202020204" pitchFamily="34" charset="0"/>
              </a:defRPr>
            </a:lvl7pPr>
            <a:lvl8pPr marL="1371600" algn="ctr" rtl="0" fontAlgn="base">
              <a:spcBef>
                <a:spcPct val="0"/>
              </a:spcBef>
              <a:spcAft>
                <a:spcPct val="0"/>
              </a:spcAft>
              <a:defRPr sz="4400">
                <a:solidFill>
                  <a:srgbClr val="3333CC"/>
                </a:solidFill>
                <a:latin typeface="Arial" panose="020B0604020202020204" pitchFamily="34" charset="0"/>
              </a:defRPr>
            </a:lvl8pPr>
            <a:lvl9pPr marL="1828800" algn="ctr" rtl="0" fontAlgn="base">
              <a:spcBef>
                <a:spcPct val="0"/>
              </a:spcBef>
              <a:spcAft>
                <a:spcPct val="0"/>
              </a:spcAft>
              <a:defRPr sz="4400">
                <a:solidFill>
                  <a:srgbClr val="3333CC"/>
                </a:solidFill>
                <a:latin typeface="Arial" panose="020B0604020202020204" pitchFamily="34" charset="0"/>
              </a:defRPr>
            </a:lvl9pPr>
          </a:lstStyle>
          <a:p>
            <a:r>
              <a:rPr lang="en-GB" sz="2800" b="1" dirty="0" smtClean="0"/>
              <a:t>Public finance</a:t>
            </a:r>
            <a:endParaRPr lang="en-GB" sz="2800" b="1" dirty="0"/>
          </a:p>
        </p:txBody>
      </p:sp>
    </p:spTree>
    <p:extLst>
      <p:ext uri="{BB962C8B-B14F-4D97-AF65-F5344CB8AC3E}">
        <p14:creationId xmlns:p14="http://schemas.microsoft.com/office/powerpoint/2010/main" val="1241213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AF326F9-41AB-4326-B6CD-4056BD4F3111}" type="slidenum">
              <a:rPr lang="en-US" altLang="en-US"/>
              <a:pPr/>
              <a:t>12</a:t>
            </a:fld>
            <a:endParaRPr lang="en-US" altLang="en-US"/>
          </a:p>
        </p:txBody>
      </p:sp>
      <p:sp>
        <p:nvSpPr>
          <p:cNvPr id="7171" name="Rectangle 3"/>
          <p:cNvSpPr>
            <a:spLocks noGrp="1" noChangeArrowheads="1"/>
          </p:cNvSpPr>
          <p:nvPr>
            <p:ph type="body" idx="1"/>
          </p:nvPr>
        </p:nvSpPr>
        <p:spPr>
          <a:xfrm>
            <a:off x="251520" y="1052735"/>
            <a:ext cx="8784976" cy="5668739"/>
          </a:xfrm>
        </p:spPr>
        <p:txBody>
          <a:bodyPr/>
          <a:lstStyle/>
          <a:p>
            <a:pPr marL="0" indent="0">
              <a:buNone/>
            </a:pPr>
            <a:r>
              <a:rPr lang="en-GB" b="1" dirty="0" smtClean="0"/>
              <a:t>Monetary financing of the budget deficit. </a:t>
            </a:r>
            <a:endParaRPr lang="en-GB" dirty="0" smtClean="0"/>
          </a:p>
          <a:p>
            <a:r>
              <a:rPr lang="en-GB" dirty="0" smtClean="0"/>
              <a:t>the </a:t>
            </a:r>
            <a:r>
              <a:rPr lang="en-GB" dirty="0"/>
              <a:t>central bank </a:t>
            </a:r>
            <a:r>
              <a:rPr lang="en-GB" dirty="0" smtClean="0"/>
              <a:t>buys </a:t>
            </a:r>
            <a:r>
              <a:rPr lang="en-GB" dirty="0" err="1" smtClean="0"/>
              <a:t>govt</a:t>
            </a:r>
            <a:r>
              <a:rPr lang="en-GB" dirty="0" smtClean="0"/>
              <a:t> bonds or issues </a:t>
            </a:r>
            <a:r>
              <a:rPr lang="en-GB" dirty="0"/>
              <a:t>money directly to the government. </a:t>
            </a:r>
            <a:endParaRPr lang="en-GB" dirty="0" smtClean="0"/>
          </a:p>
          <a:p>
            <a:r>
              <a:rPr lang="en-GB" dirty="0" smtClean="0"/>
              <a:t>This </a:t>
            </a:r>
            <a:r>
              <a:rPr lang="en-GB" dirty="0"/>
              <a:t>is </a:t>
            </a:r>
            <a:r>
              <a:rPr lang="en-GB" dirty="0" smtClean="0"/>
              <a:t>called the </a:t>
            </a:r>
            <a:r>
              <a:rPr lang="en-GB" dirty="0"/>
              <a:t>monetization of public deficits </a:t>
            </a:r>
            <a:endParaRPr lang="en-GB" dirty="0" smtClean="0"/>
          </a:p>
          <a:p>
            <a:r>
              <a:rPr lang="en-GB" dirty="0" smtClean="0"/>
              <a:t>It is </a:t>
            </a:r>
            <a:r>
              <a:rPr lang="en-GB" dirty="0"/>
              <a:t>the main cause for </a:t>
            </a:r>
            <a:r>
              <a:rPr lang="en-GB" dirty="0" smtClean="0"/>
              <a:t>Myanmar’s </a:t>
            </a:r>
            <a:r>
              <a:rPr lang="en-GB" dirty="0"/>
              <a:t>high inflation</a:t>
            </a:r>
          </a:p>
        </p:txBody>
      </p:sp>
      <p:sp>
        <p:nvSpPr>
          <p:cNvPr id="8" name="Rectangle 2"/>
          <p:cNvSpPr txBox="1">
            <a:spLocks noChangeArrowheads="1"/>
          </p:cNvSpPr>
          <p:nvPr/>
        </p:nvSpPr>
        <p:spPr bwMode="auto">
          <a:xfrm>
            <a:off x="914400" y="192088"/>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rgbClr val="3333CC"/>
                </a:solidFill>
                <a:latin typeface="+mj-lt"/>
                <a:ea typeface="+mj-ea"/>
                <a:cs typeface="+mj-cs"/>
              </a:defRPr>
            </a:lvl1pPr>
            <a:lvl2pPr algn="ctr" rtl="0" fontAlgn="base">
              <a:spcBef>
                <a:spcPct val="0"/>
              </a:spcBef>
              <a:spcAft>
                <a:spcPct val="0"/>
              </a:spcAft>
              <a:defRPr sz="4400">
                <a:solidFill>
                  <a:srgbClr val="3333CC"/>
                </a:solidFill>
                <a:latin typeface="Arial" panose="020B0604020202020204" pitchFamily="34" charset="0"/>
              </a:defRPr>
            </a:lvl2pPr>
            <a:lvl3pPr algn="ctr" rtl="0" fontAlgn="base">
              <a:spcBef>
                <a:spcPct val="0"/>
              </a:spcBef>
              <a:spcAft>
                <a:spcPct val="0"/>
              </a:spcAft>
              <a:defRPr sz="4400">
                <a:solidFill>
                  <a:srgbClr val="3333CC"/>
                </a:solidFill>
                <a:latin typeface="Arial" panose="020B0604020202020204" pitchFamily="34" charset="0"/>
              </a:defRPr>
            </a:lvl3pPr>
            <a:lvl4pPr algn="ctr" rtl="0" fontAlgn="base">
              <a:spcBef>
                <a:spcPct val="0"/>
              </a:spcBef>
              <a:spcAft>
                <a:spcPct val="0"/>
              </a:spcAft>
              <a:defRPr sz="4400">
                <a:solidFill>
                  <a:srgbClr val="3333CC"/>
                </a:solidFill>
                <a:latin typeface="Arial" panose="020B0604020202020204" pitchFamily="34" charset="0"/>
              </a:defRPr>
            </a:lvl4pPr>
            <a:lvl5pPr algn="ctr" rtl="0" fontAlgn="base">
              <a:spcBef>
                <a:spcPct val="0"/>
              </a:spcBef>
              <a:spcAft>
                <a:spcPct val="0"/>
              </a:spcAft>
              <a:defRPr sz="4400">
                <a:solidFill>
                  <a:srgbClr val="3333CC"/>
                </a:solidFill>
                <a:latin typeface="Arial" panose="020B0604020202020204" pitchFamily="34" charset="0"/>
              </a:defRPr>
            </a:lvl5pPr>
            <a:lvl6pPr marL="457200" algn="ctr" rtl="0" fontAlgn="base">
              <a:spcBef>
                <a:spcPct val="0"/>
              </a:spcBef>
              <a:spcAft>
                <a:spcPct val="0"/>
              </a:spcAft>
              <a:defRPr sz="4400">
                <a:solidFill>
                  <a:srgbClr val="3333CC"/>
                </a:solidFill>
                <a:latin typeface="Arial" panose="020B0604020202020204" pitchFamily="34" charset="0"/>
              </a:defRPr>
            </a:lvl6pPr>
            <a:lvl7pPr marL="914400" algn="ctr" rtl="0" fontAlgn="base">
              <a:spcBef>
                <a:spcPct val="0"/>
              </a:spcBef>
              <a:spcAft>
                <a:spcPct val="0"/>
              </a:spcAft>
              <a:defRPr sz="4400">
                <a:solidFill>
                  <a:srgbClr val="3333CC"/>
                </a:solidFill>
                <a:latin typeface="Arial" panose="020B0604020202020204" pitchFamily="34" charset="0"/>
              </a:defRPr>
            </a:lvl7pPr>
            <a:lvl8pPr marL="1371600" algn="ctr" rtl="0" fontAlgn="base">
              <a:spcBef>
                <a:spcPct val="0"/>
              </a:spcBef>
              <a:spcAft>
                <a:spcPct val="0"/>
              </a:spcAft>
              <a:defRPr sz="4400">
                <a:solidFill>
                  <a:srgbClr val="3333CC"/>
                </a:solidFill>
                <a:latin typeface="Arial" panose="020B0604020202020204" pitchFamily="34" charset="0"/>
              </a:defRPr>
            </a:lvl8pPr>
            <a:lvl9pPr marL="1828800" algn="ctr" rtl="0" fontAlgn="base">
              <a:spcBef>
                <a:spcPct val="0"/>
              </a:spcBef>
              <a:spcAft>
                <a:spcPct val="0"/>
              </a:spcAft>
              <a:defRPr sz="4400">
                <a:solidFill>
                  <a:srgbClr val="3333CC"/>
                </a:solidFill>
                <a:latin typeface="Arial" panose="020B0604020202020204" pitchFamily="34" charset="0"/>
              </a:defRPr>
            </a:lvl9pPr>
          </a:lstStyle>
          <a:p>
            <a:r>
              <a:rPr lang="en-GB" sz="2800" b="1" dirty="0" smtClean="0"/>
              <a:t>Public finance</a:t>
            </a:r>
            <a:endParaRPr lang="en-GB" sz="2800" b="1" dirty="0"/>
          </a:p>
        </p:txBody>
      </p:sp>
    </p:spTree>
    <p:extLst>
      <p:ext uri="{BB962C8B-B14F-4D97-AF65-F5344CB8AC3E}">
        <p14:creationId xmlns:p14="http://schemas.microsoft.com/office/powerpoint/2010/main" val="2925519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AF326F9-41AB-4326-B6CD-4056BD4F3111}" type="slidenum">
              <a:rPr lang="en-US" altLang="en-US"/>
              <a:pPr/>
              <a:t>13</a:t>
            </a:fld>
            <a:endParaRPr lang="en-US" altLang="en-US"/>
          </a:p>
        </p:txBody>
      </p:sp>
      <p:pic>
        <p:nvPicPr>
          <p:cNvPr id="2" name="Picture 1"/>
          <p:cNvPicPr>
            <a:picLocks noChangeAspect="1"/>
          </p:cNvPicPr>
          <p:nvPr/>
        </p:nvPicPr>
        <p:blipFill>
          <a:blip r:embed="rId2"/>
          <a:stretch>
            <a:fillRect/>
          </a:stretch>
        </p:blipFill>
        <p:spPr>
          <a:xfrm>
            <a:off x="529935" y="1776275"/>
            <a:ext cx="8228145" cy="4221657"/>
          </a:xfrm>
          <a:prstGeom prst="rect">
            <a:avLst/>
          </a:prstGeom>
        </p:spPr>
      </p:pic>
      <p:sp>
        <p:nvSpPr>
          <p:cNvPr id="7171" name="Rectangle 3"/>
          <p:cNvSpPr>
            <a:spLocks noGrp="1" noChangeArrowheads="1"/>
          </p:cNvSpPr>
          <p:nvPr>
            <p:ph type="body" idx="1"/>
          </p:nvPr>
        </p:nvSpPr>
        <p:spPr>
          <a:xfrm>
            <a:off x="251520" y="1052735"/>
            <a:ext cx="8784976" cy="5668739"/>
          </a:xfrm>
        </p:spPr>
        <p:txBody>
          <a:bodyPr/>
          <a:lstStyle/>
          <a:p>
            <a:pPr marL="0" indent="0">
              <a:buNone/>
            </a:pPr>
            <a:endParaRPr lang="en-GB" dirty="0"/>
          </a:p>
        </p:txBody>
      </p:sp>
      <p:sp>
        <p:nvSpPr>
          <p:cNvPr id="8" name="Rectangle 2"/>
          <p:cNvSpPr txBox="1">
            <a:spLocks noChangeArrowheads="1"/>
          </p:cNvSpPr>
          <p:nvPr/>
        </p:nvSpPr>
        <p:spPr bwMode="auto">
          <a:xfrm>
            <a:off x="914400" y="192088"/>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rgbClr val="3333CC"/>
                </a:solidFill>
                <a:latin typeface="+mj-lt"/>
                <a:ea typeface="+mj-ea"/>
                <a:cs typeface="+mj-cs"/>
              </a:defRPr>
            </a:lvl1pPr>
            <a:lvl2pPr algn="ctr" rtl="0" fontAlgn="base">
              <a:spcBef>
                <a:spcPct val="0"/>
              </a:spcBef>
              <a:spcAft>
                <a:spcPct val="0"/>
              </a:spcAft>
              <a:defRPr sz="4400">
                <a:solidFill>
                  <a:srgbClr val="3333CC"/>
                </a:solidFill>
                <a:latin typeface="Arial" panose="020B0604020202020204" pitchFamily="34" charset="0"/>
              </a:defRPr>
            </a:lvl2pPr>
            <a:lvl3pPr algn="ctr" rtl="0" fontAlgn="base">
              <a:spcBef>
                <a:spcPct val="0"/>
              </a:spcBef>
              <a:spcAft>
                <a:spcPct val="0"/>
              </a:spcAft>
              <a:defRPr sz="4400">
                <a:solidFill>
                  <a:srgbClr val="3333CC"/>
                </a:solidFill>
                <a:latin typeface="Arial" panose="020B0604020202020204" pitchFamily="34" charset="0"/>
              </a:defRPr>
            </a:lvl3pPr>
            <a:lvl4pPr algn="ctr" rtl="0" fontAlgn="base">
              <a:spcBef>
                <a:spcPct val="0"/>
              </a:spcBef>
              <a:spcAft>
                <a:spcPct val="0"/>
              </a:spcAft>
              <a:defRPr sz="4400">
                <a:solidFill>
                  <a:srgbClr val="3333CC"/>
                </a:solidFill>
                <a:latin typeface="Arial" panose="020B0604020202020204" pitchFamily="34" charset="0"/>
              </a:defRPr>
            </a:lvl4pPr>
            <a:lvl5pPr algn="ctr" rtl="0" fontAlgn="base">
              <a:spcBef>
                <a:spcPct val="0"/>
              </a:spcBef>
              <a:spcAft>
                <a:spcPct val="0"/>
              </a:spcAft>
              <a:defRPr sz="4400">
                <a:solidFill>
                  <a:srgbClr val="3333CC"/>
                </a:solidFill>
                <a:latin typeface="Arial" panose="020B0604020202020204" pitchFamily="34" charset="0"/>
              </a:defRPr>
            </a:lvl5pPr>
            <a:lvl6pPr marL="457200" algn="ctr" rtl="0" fontAlgn="base">
              <a:spcBef>
                <a:spcPct val="0"/>
              </a:spcBef>
              <a:spcAft>
                <a:spcPct val="0"/>
              </a:spcAft>
              <a:defRPr sz="4400">
                <a:solidFill>
                  <a:srgbClr val="3333CC"/>
                </a:solidFill>
                <a:latin typeface="Arial" panose="020B0604020202020204" pitchFamily="34" charset="0"/>
              </a:defRPr>
            </a:lvl6pPr>
            <a:lvl7pPr marL="914400" algn="ctr" rtl="0" fontAlgn="base">
              <a:spcBef>
                <a:spcPct val="0"/>
              </a:spcBef>
              <a:spcAft>
                <a:spcPct val="0"/>
              </a:spcAft>
              <a:defRPr sz="4400">
                <a:solidFill>
                  <a:srgbClr val="3333CC"/>
                </a:solidFill>
                <a:latin typeface="Arial" panose="020B0604020202020204" pitchFamily="34" charset="0"/>
              </a:defRPr>
            </a:lvl7pPr>
            <a:lvl8pPr marL="1371600" algn="ctr" rtl="0" fontAlgn="base">
              <a:spcBef>
                <a:spcPct val="0"/>
              </a:spcBef>
              <a:spcAft>
                <a:spcPct val="0"/>
              </a:spcAft>
              <a:defRPr sz="4400">
                <a:solidFill>
                  <a:srgbClr val="3333CC"/>
                </a:solidFill>
                <a:latin typeface="Arial" panose="020B0604020202020204" pitchFamily="34" charset="0"/>
              </a:defRPr>
            </a:lvl8pPr>
            <a:lvl9pPr marL="1828800" algn="ctr" rtl="0" fontAlgn="base">
              <a:spcBef>
                <a:spcPct val="0"/>
              </a:spcBef>
              <a:spcAft>
                <a:spcPct val="0"/>
              </a:spcAft>
              <a:defRPr sz="4400">
                <a:solidFill>
                  <a:srgbClr val="3333CC"/>
                </a:solidFill>
                <a:latin typeface="Arial" panose="020B0604020202020204" pitchFamily="34" charset="0"/>
              </a:defRPr>
            </a:lvl9pPr>
          </a:lstStyle>
          <a:p>
            <a:r>
              <a:rPr lang="en-GB" sz="2800" b="1" dirty="0" smtClean="0"/>
              <a:t>Public finance</a:t>
            </a:r>
            <a:endParaRPr lang="en-GB" sz="2800" b="1" dirty="0"/>
          </a:p>
        </p:txBody>
      </p:sp>
    </p:spTree>
    <p:extLst>
      <p:ext uri="{BB962C8B-B14F-4D97-AF65-F5344CB8AC3E}">
        <p14:creationId xmlns:p14="http://schemas.microsoft.com/office/powerpoint/2010/main" val="1582881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AF326F9-41AB-4326-B6CD-4056BD4F3111}" type="slidenum">
              <a:rPr lang="en-US" altLang="en-US"/>
              <a:pPr/>
              <a:t>14</a:t>
            </a:fld>
            <a:endParaRPr lang="en-US" altLang="en-US"/>
          </a:p>
        </p:txBody>
      </p:sp>
      <p:sp>
        <p:nvSpPr>
          <p:cNvPr id="7171" name="Rectangle 3"/>
          <p:cNvSpPr>
            <a:spLocks noGrp="1" noChangeArrowheads="1"/>
          </p:cNvSpPr>
          <p:nvPr>
            <p:ph type="body" idx="1"/>
          </p:nvPr>
        </p:nvSpPr>
        <p:spPr>
          <a:xfrm>
            <a:off x="251520" y="1052735"/>
            <a:ext cx="8784976" cy="5668739"/>
          </a:xfrm>
        </p:spPr>
        <p:txBody>
          <a:bodyPr/>
          <a:lstStyle/>
          <a:p>
            <a:pPr marL="0" indent="0">
              <a:buNone/>
            </a:pPr>
            <a:r>
              <a:rPr lang="en-GB" b="1" dirty="0"/>
              <a:t>The </a:t>
            </a:r>
            <a:r>
              <a:rPr lang="en-GB" b="1" dirty="0" smtClean="0"/>
              <a:t>distorted </a:t>
            </a:r>
            <a:r>
              <a:rPr lang="en-GB" b="1" dirty="0"/>
              <a:t>banking </a:t>
            </a:r>
            <a:r>
              <a:rPr lang="en-GB" b="1" dirty="0" smtClean="0"/>
              <a:t>system</a:t>
            </a:r>
          </a:p>
          <a:p>
            <a:r>
              <a:rPr lang="en-GB" dirty="0"/>
              <a:t>In Myanmar, banks </a:t>
            </a:r>
            <a:r>
              <a:rPr lang="en-GB" dirty="0" smtClean="0"/>
              <a:t>area </a:t>
            </a:r>
            <a:r>
              <a:rPr lang="en-GB" dirty="0"/>
              <a:t>major vehicle for governments to close the financing gap </a:t>
            </a:r>
            <a:endParaRPr lang="en-GB" dirty="0" smtClean="0"/>
          </a:p>
          <a:p>
            <a:r>
              <a:rPr lang="en-GB" dirty="0" smtClean="0"/>
              <a:t>Banks </a:t>
            </a:r>
            <a:r>
              <a:rPr lang="en-GB" dirty="0"/>
              <a:t>serve as the main intermediary by which savings are channelled to investors or governments. </a:t>
            </a:r>
            <a:endParaRPr lang="en-GB" dirty="0" smtClean="0"/>
          </a:p>
          <a:p>
            <a:pPr lvl="1"/>
            <a:r>
              <a:rPr lang="en-GB" dirty="0" smtClean="0"/>
              <a:t>State-owned </a:t>
            </a:r>
            <a:r>
              <a:rPr lang="en-GB" dirty="0"/>
              <a:t>banks provide loans to State-owned Economic Enterprises and thereby finance the budget indirectly. </a:t>
            </a:r>
          </a:p>
        </p:txBody>
      </p:sp>
      <p:sp>
        <p:nvSpPr>
          <p:cNvPr id="8" name="Rectangle 2"/>
          <p:cNvSpPr txBox="1">
            <a:spLocks noChangeArrowheads="1"/>
          </p:cNvSpPr>
          <p:nvPr/>
        </p:nvSpPr>
        <p:spPr bwMode="auto">
          <a:xfrm>
            <a:off x="914400" y="192088"/>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rgbClr val="3333CC"/>
                </a:solidFill>
                <a:latin typeface="+mj-lt"/>
                <a:ea typeface="+mj-ea"/>
                <a:cs typeface="+mj-cs"/>
              </a:defRPr>
            </a:lvl1pPr>
            <a:lvl2pPr algn="ctr" rtl="0" fontAlgn="base">
              <a:spcBef>
                <a:spcPct val="0"/>
              </a:spcBef>
              <a:spcAft>
                <a:spcPct val="0"/>
              </a:spcAft>
              <a:defRPr sz="4400">
                <a:solidFill>
                  <a:srgbClr val="3333CC"/>
                </a:solidFill>
                <a:latin typeface="Arial" panose="020B0604020202020204" pitchFamily="34" charset="0"/>
              </a:defRPr>
            </a:lvl2pPr>
            <a:lvl3pPr algn="ctr" rtl="0" fontAlgn="base">
              <a:spcBef>
                <a:spcPct val="0"/>
              </a:spcBef>
              <a:spcAft>
                <a:spcPct val="0"/>
              </a:spcAft>
              <a:defRPr sz="4400">
                <a:solidFill>
                  <a:srgbClr val="3333CC"/>
                </a:solidFill>
                <a:latin typeface="Arial" panose="020B0604020202020204" pitchFamily="34" charset="0"/>
              </a:defRPr>
            </a:lvl3pPr>
            <a:lvl4pPr algn="ctr" rtl="0" fontAlgn="base">
              <a:spcBef>
                <a:spcPct val="0"/>
              </a:spcBef>
              <a:spcAft>
                <a:spcPct val="0"/>
              </a:spcAft>
              <a:defRPr sz="4400">
                <a:solidFill>
                  <a:srgbClr val="3333CC"/>
                </a:solidFill>
                <a:latin typeface="Arial" panose="020B0604020202020204" pitchFamily="34" charset="0"/>
              </a:defRPr>
            </a:lvl4pPr>
            <a:lvl5pPr algn="ctr" rtl="0" fontAlgn="base">
              <a:spcBef>
                <a:spcPct val="0"/>
              </a:spcBef>
              <a:spcAft>
                <a:spcPct val="0"/>
              </a:spcAft>
              <a:defRPr sz="4400">
                <a:solidFill>
                  <a:srgbClr val="3333CC"/>
                </a:solidFill>
                <a:latin typeface="Arial" panose="020B0604020202020204" pitchFamily="34" charset="0"/>
              </a:defRPr>
            </a:lvl5pPr>
            <a:lvl6pPr marL="457200" algn="ctr" rtl="0" fontAlgn="base">
              <a:spcBef>
                <a:spcPct val="0"/>
              </a:spcBef>
              <a:spcAft>
                <a:spcPct val="0"/>
              </a:spcAft>
              <a:defRPr sz="4400">
                <a:solidFill>
                  <a:srgbClr val="3333CC"/>
                </a:solidFill>
                <a:latin typeface="Arial" panose="020B0604020202020204" pitchFamily="34" charset="0"/>
              </a:defRPr>
            </a:lvl6pPr>
            <a:lvl7pPr marL="914400" algn="ctr" rtl="0" fontAlgn="base">
              <a:spcBef>
                <a:spcPct val="0"/>
              </a:spcBef>
              <a:spcAft>
                <a:spcPct val="0"/>
              </a:spcAft>
              <a:defRPr sz="4400">
                <a:solidFill>
                  <a:srgbClr val="3333CC"/>
                </a:solidFill>
                <a:latin typeface="Arial" panose="020B0604020202020204" pitchFamily="34" charset="0"/>
              </a:defRPr>
            </a:lvl7pPr>
            <a:lvl8pPr marL="1371600" algn="ctr" rtl="0" fontAlgn="base">
              <a:spcBef>
                <a:spcPct val="0"/>
              </a:spcBef>
              <a:spcAft>
                <a:spcPct val="0"/>
              </a:spcAft>
              <a:defRPr sz="4400">
                <a:solidFill>
                  <a:srgbClr val="3333CC"/>
                </a:solidFill>
                <a:latin typeface="Arial" panose="020B0604020202020204" pitchFamily="34" charset="0"/>
              </a:defRPr>
            </a:lvl8pPr>
            <a:lvl9pPr marL="1828800" algn="ctr" rtl="0" fontAlgn="base">
              <a:spcBef>
                <a:spcPct val="0"/>
              </a:spcBef>
              <a:spcAft>
                <a:spcPct val="0"/>
              </a:spcAft>
              <a:defRPr sz="4400">
                <a:solidFill>
                  <a:srgbClr val="3333CC"/>
                </a:solidFill>
                <a:latin typeface="Arial" panose="020B0604020202020204" pitchFamily="34" charset="0"/>
              </a:defRPr>
            </a:lvl9pPr>
          </a:lstStyle>
          <a:p>
            <a:r>
              <a:rPr lang="en-GB" sz="2800" b="1" dirty="0" smtClean="0"/>
              <a:t>Public finance</a:t>
            </a:r>
            <a:endParaRPr lang="en-GB" sz="2800" b="1" dirty="0"/>
          </a:p>
        </p:txBody>
      </p:sp>
    </p:spTree>
    <p:extLst>
      <p:ext uri="{BB962C8B-B14F-4D97-AF65-F5344CB8AC3E}">
        <p14:creationId xmlns:p14="http://schemas.microsoft.com/office/powerpoint/2010/main" val="3026337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AF326F9-41AB-4326-B6CD-4056BD4F3111}" type="slidenum">
              <a:rPr lang="en-US" altLang="en-US"/>
              <a:pPr/>
              <a:t>15</a:t>
            </a:fld>
            <a:endParaRPr lang="en-US" altLang="en-US"/>
          </a:p>
        </p:txBody>
      </p:sp>
      <p:sp>
        <p:nvSpPr>
          <p:cNvPr id="7171" name="Rectangle 3"/>
          <p:cNvSpPr>
            <a:spLocks noGrp="1" noChangeArrowheads="1"/>
          </p:cNvSpPr>
          <p:nvPr>
            <p:ph type="body" idx="1"/>
          </p:nvPr>
        </p:nvSpPr>
        <p:spPr>
          <a:xfrm>
            <a:off x="251520" y="1052735"/>
            <a:ext cx="8784976" cy="5668739"/>
          </a:xfrm>
        </p:spPr>
        <p:txBody>
          <a:bodyPr/>
          <a:lstStyle/>
          <a:p>
            <a:pPr marL="0" indent="0">
              <a:buNone/>
            </a:pPr>
            <a:r>
              <a:rPr lang="en-GB" b="1" dirty="0"/>
              <a:t>The </a:t>
            </a:r>
            <a:r>
              <a:rPr lang="en-GB" b="1" dirty="0" smtClean="0"/>
              <a:t>distorted </a:t>
            </a:r>
            <a:r>
              <a:rPr lang="en-GB" b="1" dirty="0"/>
              <a:t>banking </a:t>
            </a:r>
            <a:r>
              <a:rPr lang="en-GB" b="1" dirty="0" smtClean="0"/>
              <a:t>system</a:t>
            </a:r>
          </a:p>
          <a:p>
            <a:pPr lvl="1"/>
            <a:r>
              <a:rPr lang="en-GB" dirty="0" smtClean="0"/>
              <a:t>The </a:t>
            </a:r>
            <a:r>
              <a:rPr lang="en-GB" b="1" dirty="0"/>
              <a:t>four state-owned banks </a:t>
            </a:r>
            <a:r>
              <a:rPr lang="en-GB" dirty="0"/>
              <a:t>still account for nearly half of the banking sectors assets, with their lending largely targeting the state sector and large firms. </a:t>
            </a:r>
            <a:endParaRPr lang="en-GB" dirty="0" smtClean="0"/>
          </a:p>
          <a:p>
            <a:pPr lvl="1"/>
            <a:r>
              <a:rPr lang="en-GB" dirty="0" smtClean="0"/>
              <a:t>As </a:t>
            </a:r>
            <a:r>
              <a:rPr lang="en-GB" dirty="0"/>
              <a:t>a consequence, a large share, </a:t>
            </a:r>
            <a:r>
              <a:rPr lang="en-GB" b="1" dirty="0"/>
              <a:t>49% in 2015/16, is lent to the government,</a:t>
            </a:r>
            <a:r>
              <a:rPr lang="en-GB" dirty="0"/>
              <a:t> with 80 % coming from the Central Bank of Myanmar and the remainder mainly from the state-owned banks. </a:t>
            </a:r>
            <a:endParaRPr lang="en-GB" dirty="0" smtClean="0"/>
          </a:p>
          <a:p>
            <a:pPr lvl="2"/>
            <a:r>
              <a:rPr lang="en-GB" dirty="0" smtClean="0">
                <a:solidFill>
                  <a:srgbClr val="FF0000"/>
                </a:solidFill>
              </a:rPr>
              <a:t>This </a:t>
            </a:r>
            <a:r>
              <a:rPr lang="en-GB" dirty="0">
                <a:solidFill>
                  <a:srgbClr val="FF0000"/>
                </a:solidFill>
              </a:rPr>
              <a:t>has created important distortions between the urban and rural economy and large and small enterprises</a:t>
            </a:r>
            <a:r>
              <a:rPr lang="en-GB" dirty="0"/>
              <a:t>. </a:t>
            </a:r>
          </a:p>
          <a:p>
            <a:endParaRPr lang="en-GB" dirty="0"/>
          </a:p>
        </p:txBody>
      </p:sp>
      <p:sp>
        <p:nvSpPr>
          <p:cNvPr id="8" name="Rectangle 2"/>
          <p:cNvSpPr txBox="1">
            <a:spLocks noChangeArrowheads="1"/>
          </p:cNvSpPr>
          <p:nvPr/>
        </p:nvSpPr>
        <p:spPr bwMode="auto">
          <a:xfrm>
            <a:off x="914400" y="192088"/>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rgbClr val="3333CC"/>
                </a:solidFill>
                <a:latin typeface="+mj-lt"/>
                <a:ea typeface="+mj-ea"/>
                <a:cs typeface="+mj-cs"/>
              </a:defRPr>
            </a:lvl1pPr>
            <a:lvl2pPr algn="ctr" rtl="0" fontAlgn="base">
              <a:spcBef>
                <a:spcPct val="0"/>
              </a:spcBef>
              <a:spcAft>
                <a:spcPct val="0"/>
              </a:spcAft>
              <a:defRPr sz="4400">
                <a:solidFill>
                  <a:srgbClr val="3333CC"/>
                </a:solidFill>
                <a:latin typeface="Arial" panose="020B0604020202020204" pitchFamily="34" charset="0"/>
              </a:defRPr>
            </a:lvl2pPr>
            <a:lvl3pPr algn="ctr" rtl="0" fontAlgn="base">
              <a:spcBef>
                <a:spcPct val="0"/>
              </a:spcBef>
              <a:spcAft>
                <a:spcPct val="0"/>
              </a:spcAft>
              <a:defRPr sz="4400">
                <a:solidFill>
                  <a:srgbClr val="3333CC"/>
                </a:solidFill>
                <a:latin typeface="Arial" panose="020B0604020202020204" pitchFamily="34" charset="0"/>
              </a:defRPr>
            </a:lvl3pPr>
            <a:lvl4pPr algn="ctr" rtl="0" fontAlgn="base">
              <a:spcBef>
                <a:spcPct val="0"/>
              </a:spcBef>
              <a:spcAft>
                <a:spcPct val="0"/>
              </a:spcAft>
              <a:defRPr sz="4400">
                <a:solidFill>
                  <a:srgbClr val="3333CC"/>
                </a:solidFill>
                <a:latin typeface="Arial" panose="020B0604020202020204" pitchFamily="34" charset="0"/>
              </a:defRPr>
            </a:lvl4pPr>
            <a:lvl5pPr algn="ctr" rtl="0" fontAlgn="base">
              <a:spcBef>
                <a:spcPct val="0"/>
              </a:spcBef>
              <a:spcAft>
                <a:spcPct val="0"/>
              </a:spcAft>
              <a:defRPr sz="4400">
                <a:solidFill>
                  <a:srgbClr val="3333CC"/>
                </a:solidFill>
                <a:latin typeface="Arial" panose="020B0604020202020204" pitchFamily="34" charset="0"/>
              </a:defRPr>
            </a:lvl5pPr>
            <a:lvl6pPr marL="457200" algn="ctr" rtl="0" fontAlgn="base">
              <a:spcBef>
                <a:spcPct val="0"/>
              </a:spcBef>
              <a:spcAft>
                <a:spcPct val="0"/>
              </a:spcAft>
              <a:defRPr sz="4400">
                <a:solidFill>
                  <a:srgbClr val="3333CC"/>
                </a:solidFill>
                <a:latin typeface="Arial" panose="020B0604020202020204" pitchFamily="34" charset="0"/>
              </a:defRPr>
            </a:lvl6pPr>
            <a:lvl7pPr marL="914400" algn="ctr" rtl="0" fontAlgn="base">
              <a:spcBef>
                <a:spcPct val="0"/>
              </a:spcBef>
              <a:spcAft>
                <a:spcPct val="0"/>
              </a:spcAft>
              <a:defRPr sz="4400">
                <a:solidFill>
                  <a:srgbClr val="3333CC"/>
                </a:solidFill>
                <a:latin typeface="Arial" panose="020B0604020202020204" pitchFamily="34" charset="0"/>
              </a:defRPr>
            </a:lvl7pPr>
            <a:lvl8pPr marL="1371600" algn="ctr" rtl="0" fontAlgn="base">
              <a:spcBef>
                <a:spcPct val="0"/>
              </a:spcBef>
              <a:spcAft>
                <a:spcPct val="0"/>
              </a:spcAft>
              <a:defRPr sz="4400">
                <a:solidFill>
                  <a:srgbClr val="3333CC"/>
                </a:solidFill>
                <a:latin typeface="Arial" panose="020B0604020202020204" pitchFamily="34" charset="0"/>
              </a:defRPr>
            </a:lvl8pPr>
            <a:lvl9pPr marL="1828800" algn="ctr" rtl="0" fontAlgn="base">
              <a:spcBef>
                <a:spcPct val="0"/>
              </a:spcBef>
              <a:spcAft>
                <a:spcPct val="0"/>
              </a:spcAft>
              <a:defRPr sz="4400">
                <a:solidFill>
                  <a:srgbClr val="3333CC"/>
                </a:solidFill>
                <a:latin typeface="Arial" panose="020B0604020202020204" pitchFamily="34" charset="0"/>
              </a:defRPr>
            </a:lvl9pPr>
          </a:lstStyle>
          <a:p>
            <a:r>
              <a:rPr lang="en-GB" sz="2800" b="1" dirty="0" smtClean="0"/>
              <a:t>Public finance</a:t>
            </a:r>
            <a:endParaRPr lang="en-GB" sz="2800" b="1" dirty="0"/>
          </a:p>
        </p:txBody>
      </p:sp>
    </p:spTree>
    <p:extLst>
      <p:ext uri="{BB962C8B-B14F-4D97-AF65-F5344CB8AC3E}">
        <p14:creationId xmlns:p14="http://schemas.microsoft.com/office/powerpoint/2010/main" val="3436441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AF326F9-41AB-4326-B6CD-4056BD4F3111}" type="slidenum">
              <a:rPr lang="en-US" altLang="en-US"/>
              <a:pPr/>
              <a:t>16</a:t>
            </a:fld>
            <a:endParaRPr lang="en-US" altLang="en-US"/>
          </a:p>
        </p:txBody>
      </p:sp>
      <p:sp>
        <p:nvSpPr>
          <p:cNvPr id="7171" name="Rectangle 3"/>
          <p:cNvSpPr>
            <a:spLocks noGrp="1" noChangeArrowheads="1"/>
          </p:cNvSpPr>
          <p:nvPr>
            <p:ph type="body" idx="1"/>
          </p:nvPr>
        </p:nvSpPr>
        <p:spPr>
          <a:xfrm>
            <a:off x="327036" y="1556793"/>
            <a:ext cx="7989380" cy="4104456"/>
          </a:xfrm>
        </p:spPr>
        <p:txBody>
          <a:bodyPr/>
          <a:lstStyle/>
          <a:p>
            <a:pPr marL="0" indent="0">
              <a:buNone/>
            </a:pPr>
            <a:r>
              <a:rPr lang="en-GB" sz="2800" b="1" dirty="0"/>
              <a:t>Federalism is a mechanism to make democracies more robust. </a:t>
            </a:r>
            <a:endParaRPr lang="en-GB" sz="2800" b="1" dirty="0" smtClean="0"/>
          </a:p>
          <a:p>
            <a:r>
              <a:rPr lang="en-GB" sz="2800" dirty="0" smtClean="0"/>
              <a:t>Political </a:t>
            </a:r>
            <a:r>
              <a:rPr lang="en-GB" sz="2800" dirty="0"/>
              <a:t>federalism recognizes that the </a:t>
            </a:r>
            <a:r>
              <a:rPr lang="en-GB" sz="2800" b="1" dirty="0"/>
              <a:t>preferences</a:t>
            </a:r>
            <a:r>
              <a:rPr lang="en-GB" sz="2800" dirty="0"/>
              <a:t> for some public goods are dependent on cultural and geographic </a:t>
            </a:r>
            <a:r>
              <a:rPr lang="en-GB" sz="2800" dirty="0" smtClean="0"/>
              <a:t>factors</a:t>
            </a:r>
          </a:p>
          <a:p>
            <a:pPr lvl="1"/>
            <a:r>
              <a:rPr lang="en-GB" sz="2400" dirty="0" smtClean="0"/>
              <a:t>they </a:t>
            </a:r>
            <a:r>
              <a:rPr lang="en-GB" sz="2400" dirty="0"/>
              <a:t>change only slowly and </a:t>
            </a:r>
            <a:r>
              <a:rPr lang="en-GB" sz="2400" dirty="0" smtClean="0"/>
              <a:t>conflict </a:t>
            </a:r>
            <a:r>
              <a:rPr lang="en-GB" sz="2400" dirty="0"/>
              <a:t>with the beliefs and preferences of the other groups. </a:t>
            </a:r>
            <a:endParaRPr lang="en-GB" sz="2400" dirty="0" smtClean="0"/>
          </a:p>
        </p:txBody>
      </p:sp>
      <p:sp>
        <p:nvSpPr>
          <p:cNvPr id="8" name="Rectangle 2"/>
          <p:cNvSpPr txBox="1">
            <a:spLocks noChangeArrowheads="1"/>
          </p:cNvSpPr>
          <p:nvPr/>
        </p:nvSpPr>
        <p:spPr bwMode="auto">
          <a:xfrm>
            <a:off x="914400" y="192088"/>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rgbClr val="3333CC"/>
                </a:solidFill>
                <a:latin typeface="+mj-lt"/>
                <a:ea typeface="+mj-ea"/>
                <a:cs typeface="+mj-cs"/>
              </a:defRPr>
            </a:lvl1pPr>
            <a:lvl2pPr algn="ctr" rtl="0" fontAlgn="base">
              <a:spcBef>
                <a:spcPct val="0"/>
              </a:spcBef>
              <a:spcAft>
                <a:spcPct val="0"/>
              </a:spcAft>
              <a:defRPr sz="4400">
                <a:solidFill>
                  <a:srgbClr val="3333CC"/>
                </a:solidFill>
                <a:latin typeface="Arial" panose="020B0604020202020204" pitchFamily="34" charset="0"/>
              </a:defRPr>
            </a:lvl2pPr>
            <a:lvl3pPr algn="ctr" rtl="0" fontAlgn="base">
              <a:spcBef>
                <a:spcPct val="0"/>
              </a:spcBef>
              <a:spcAft>
                <a:spcPct val="0"/>
              </a:spcAft>
              <a:defRPr sz="4400">
                <a:solidFill>
                  <a:srgbClr val="3333CC"/>
                </a:solidFill>
                <a:latin typeface="Arial" panose="020B0604020202020204" pitchFamily="34" charset="0"/>
              </a:defRPr>
            </a:lvl3pPr>
            <a:lvl4pPr algn="ctr" rtl="0" fontAlgn="base">
              <a:spcBef>
                <a:spcPct val="0"/>
              </a:spcBef>
              <a:spcAft>
                <a:spcPct val="0"/>
              </a:spcAft>
              <a:defRPr sz="4400">
                <a:solidFill>
                  <a:srgbClr val="3333CC"/>
                </a:solidFill>
                <a:latin typeface="Arial" panose="020B0604020202020204" pitchFamily="34" charset="0"/>
              </a:defRPr>
            </a:lvl4pPr>
            <a:lvl5pPr algn="ctr" rtl="0" fontAlgn="base">
              <a:spcBef>
                <a:spcPct val="0"/>
              </a:spcBef>
              <a:spcAft>
                <a:spcPct val="0"/>
              </a:spcAft>
              <a:defRPr sz="4400">
                <a:solidFill>
                  <a:srgbClr val="3333CC"/>
                </a:solidFill>
                <a:latin typeface="Arial" panose="020B0604020202020204" pitchFamily="34" charset="0"/>
              </a:defRPr>
            </a:lvl5pPr>
            <a:lvl6pPr marL="457200" algn="ctr" rtl="0" fontAlgn="base">
              <a:spcBef>
                <a:spcPct val="0"/>
              </a:spcBef>
              <a:spcAft>
                <a:spcPct val="0"/>
              </a:spcAft>
              <a:defRPr sz="4400">
                <a:solidFill>
                  <a:srgbClr val="3333CC"/>
                </a:solidFill>
                <a:latin typeface="Arial" panose="020B0604020202020204" pitchFamily="34" charset="0"/>
              </a:defRPr>
            </a:lvl6pPr>
            <a:lvl7pPr marL="914400" algn="ctr" rtl="0" fontAlgn="base">
              <a:spcBef>
                <a:spcPct val="0"/>
              </a:spcBef>
              <a:spcAft>
                <a:spcPct val="0"/>
              </a:spcAft>
              <a:defRPr sz="4400">
                <a:solidFill>
                  <a:srgbClr val="3333CC"/>
                </a:solidFill>
                <a:latin typeface="Arial" panose="020B0604020202020204" pitchFamily="34" charset="0"/>
              </a:defRPr>
            </a:lvl7pPr>
            <a:lvl8pPr marL="1371600" algn="ctr" rtl="0" fontAlgn="base">
              <a:spcBef>
                <a:spcPct val="0"/>
              </a:spcBef>
              <a:spcAft>
                <a:spcPct val="0"/>
              </a:spcAft>
              <a:defRPr sz="4400">
                <a:solidFill>
                  <a:srgbClr val="3333CC"/>
                </a:solidFill>
                <a:latin typeface="Arial" panose="020B0604020202020204" pitchFamily="34" charset="0"/>
              </a:defRPr>
            </a:lvl8pPr>
            <a:lvl9pPr marL="1828800" algn="ctr" rtl="0" fontAlgn="base">
              <a:spcBef>
                <a:spcPct val="0"/>
              </a:spcBef>
              <a:spcAft>
                <a:spcPct val="0"/>
              </a:spcAft>
              <a:defRPr sz="4400">
                <a:solidFill>
                  <a:srgbClr val="3333CC"/>
                </a:solidFill>
                <a:latin typeface="Arial" panose="020B0604020202020204" pitchFamily="34" charset="0"/>
              </a:defRPr>
            </a:lvl9pPr>
          </a:lstStyle>
          <a:p>
            <a:r>
              <a:rPr lang="en-GB" sz="2800" b="1" dirty="0" smtClean="0"/>
              <a:t>Federalism</a:t>
            </a:r>
            <a:endParaRPr lang="en-GB" sz="2800" b="1" dirty="0"/>
          </a:p>
        </p:txBody>
      </p:sp>
    </p:spTree>
    <p:extLst>
      <p:ext uri="{BB962C8B-B14F-4D97-AF65-F5344CB8AC3E}">
        <p14:creationId xmlns:p14="http://schemas.microsoft.com/office/powerpoint/2010/main" val="1502448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AF326F9-41AB-4326-B6CD-4056BD4F3111}" type="slidenum">
              <a:rPr lang="en-US" altLang="en-US"/>
              <a:pPr/>
              <a:t>17</a:t>
            </a:fld>
            <a:endParaRPr lang="en-US" altLang="en-US"/>
          </a:p>
        </p:txBody>
      </p:sp>
      <p:sp>
        <p:nvSpPr>
          <p:cNvPr id="7171" name="Rectangle 3"/>
          <p:cNvSpPr>
            <a:spLocks noGrp="1" noChangeArrowheads="1"/>
          </p:cNvSpPr>
          <p:nvPr>
            <p:ph type="body" idx="1"/>
          </p:nvPr>
        </p:nvSpPr>
        <p:spPr>
          <a:xfrm>
            <a:off x="408112" y="931863"/>
            <a:ext cx="8784976" cy="5668739"/>
          </a:xfrm>
        </p:spPr>
        <p:txBody>
          <a:bodyPr/>
          <a:lstStyle/>
          <a:p>
            <a:r>
              <a:rPr lang="en-GB" sz="2800" b="1" dirty="0"/>
              <a:t>Fiscal federalism organizes the economic side of federalism</a:t>
            </a:r>
            <a:r>
              <a:rPr lang="en-GB" sz="2800" dirty="0" smtClean="0"/>
              <a:t>.</a:t>
            </a:r>
          </a:p>
          <a:p>
            <a:r>
              <a:rPr lang="en-GB" sz="2800" dirty="0" smtClean="0"/>
              <a:t>The </a:t>
            </a:r>
            <a:r>
              <a:rPr lang="en-GB" sz="2800" dirty="0"/>
              <a:t>principles of fiscal federalism respond to the </a:t>
            </a:r>
            <a:r>
              <a:rPr lang="en-GB" sz="2800" dirty="0" smtClean="0"/>
              <a:t>question</a:t>
            </a:r>
          </a:p>
          <a:p>
            <a:pPr lvl="1"/>
            <a:r>
              <a:rPr lang="en-GB" sz="2400" dirty="0" smtClean="0"/>
              <a:t>who </a:t>
            </a:r>
            <a:r>
              <a:rPr lang="en-GB" sz="2400" dirty="0"/>
              <a:t>should pay for public goods? </a:t>
            </a:r>
            <a:endParaRPr lang="en-GB" sz="2400" dirty="0" smtClean="0"/>
          </a:p>
          <a:p>
            <a:pPr lvl="1"/>
            <a:r>
              <a:rPr lang="en-GB" sz="2400" dirty="0" smtClean="0"/>
              <a:t>in </a:t>
            </a:r>
            <a:r>
              <a:rPr lang="en-GB" sz="2400" dirty="0"/>
              <a:t>principle everyone who can enjoy their benefits. </a:t>
            </a:r>
            <a:endParaRPr lang="en-GB" sz="2400" dirty="0" smtClean="0"/>
          </a:p>
          <a:p>
            <a:r>
              <a:rPr lang="en-GB" sz="2800" b="1" dirty="0" smtClean="0"/>
              <a:t>National </a:t>
            </a:r>
            <a:r>
              <a:rPr lang="en-GB" sz="2800" b="1" dirty="0"/>
              <a:t>public goods </a:t>
            </a:r>
            <a:r>
              <a:rPr lang="en-GB" sz="2800" dirty="0"/>
              <a:t>must be funded from the central government’s </a:t>
            </a:r>
            <a:r>
              <a:rPr lang="en-GB" sz="2800" dirty="0" smtClean="0"/>
              <a:t>budget</a:t>
            </a:r>
          </a:p>
          <a:p>
            <a:r>
              <a:rPr lang="en-GB" sz="2800" b="1" dirty="0"/>
              <a:t>L</a:t>
            </a:r>
            <a:r>
              <a:rPr lang="en-GB" sz="2800" b="1" dirty="0" smtClean="0"/>
              <a:t>ocal </a:t>
            </a:r>
            <a:r>
              <a:rPr lang="en-GB" sz="2800" b="1" dirty="0"/>
              <a:t>public goods </a:t>
            </a:r>
            <a:r>
              <a:rPr lang="en-GB" sz="2800" dirty="0"/>
              <a:t>ought to be paid for by revenue raised by local governments and administrations. </a:t>
            </a:r>
            <a:endParaRPr lang="en-GB" sz="2800" dirty="0" smtClean="0"/>
          </a:p>
        </p:txBody>
      </p:sp>
      <p:sp>
        <p:nvSpPr>
          <p:cNvPr id="8" name="Rectangle 2"/>
          <p:cNvSpPr txBox="1">
            <a:spLocks noChangeArrowheads="1"/>
          </p:cNvSpPr>
          <p:nvPr/>
        </p:nvSpPr>
        <p:spPr bwMode="auto">
          <a:xfrm>
            <a:off x="914400" y="192088"/>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rgbClr val="3333CC"/>
                </a:solidFill>
                <a:latin typeface="+mj-lt"/>
                <a:ea typeface="+mj-ea"/>
                <a:cs typeface="+mj-cs"/>
              </a:defRPr>
            </a:lvl1pPr>
            <a:lvl2pPr algn="ctr" rtl="0" fontAlgn="base">
              <a:spcBef>
                <a:spcPct val="0"/>
              </a:spcBef>
              <a:spcAft>
                <a:spcPct val="0"/>
              </a:spcAft>
              <a:defRPr sz="4400">
                <a:solidFill>
                  <a:srgbClr val="3333CC"/>
                </a:solidFill>
                <a:latin typeface="Arial" panose="020B0604020202020204" pitchFamily="34" charset="0"/>
              </a:defRPr>
            </a:lvl2pPr>
            <a:lvl3pPr algn="ctr" rtl="0" fontAlgn="base">
              <a:spcBef>
                <a:spcPct val="0"/>
              </a:spcBef>
              <a:spcAft>
                <a:spcPct val="0"/>
              </a:spcAft>
              <a:defRPr sz="4400">
                <a:solidFill>
                  <a:srgbClr val="3333CC"/>
                </a:solidFill>
                <a:latin typeface="Arial" panose="020B0604020202020204" pitchFamily="34" charset="0"/>
              </a:defRPr>
            </a:lvl3pPr>
            <a:lvl4pPr algn="ctr" rtl="0" fontAlgn="base">
              <a:spcBef>
                <a:spcPct val="0"/>
              </a:spcBef>
              <a:spcAft>
                <a:spcPct val="0"/>
              </a:spcAft>
              <a:defRPr sz="4400">
                <a:solidFill>
                  <a:srgbClr val="3333CC"/>
                </a:solidFill>
                <a:latin typeface="Arial" panose="020B0604020202020204" pitchFamily="34" charset="0"/>
              </a:defRPr>
            </a:lvl4pPr>
            <a:lvl5pPr algn="ctr" rtl="0" fontAlgn="base">
              <a:spcBef>
                <a:spcPct val="0"/>
              </a:spcBef>
              <a:spcAft>
                <a:spcPct val="0"/>
              </a:spcAft>
              <a:defRPr sz="4400">
                <a:solidFill>
                  <a:srgbClr val="3333CC"/>
                </a:solidFill>
                <a:latin typeface="Arial" panose="020B0604020202020204" pitchFamily="34" charset="0"/>
              </a:defRPr>
            </a:lvl5pPr>
            <a:lvl6pPr marL="457200" algn="ctr" rtl="0" fontAlgn="base">
              <a:spcBef>
                <a:spcPct val="0"/>
              </a:spcBef>
              <a:spcAft>
                <a:spcPct val="0"/>
              </a:spcAft>
              <a:defRPr sz="4400">
                <a:solidFill>
                  <a:srgbClr val="3333CC"/>
                </a:solidFill>
                <a:latin typeface="Arial" panose="020B0604020202020204" pitchFamily="34" charset="0"/>
              </a:defRPr>
            </a:lvl6pPr>
            <a:lvl7pPr marL="914400" algn="ctr" rtl="0" fontAlgn="base">
              <a:spcBef>
                <a:spcPct val="0"/>
              </a:spcBef>
              <a:spcAft>
                <a:spcPct val="0"/>
              </a:spcAft>
              <a:defRPr sz="4400">
                <a:solidFill>
                  <a:srgbClr val="3333CC"/>
                </a:solidFill>
                <a:latin typeface="Arial" panose="020B0604020202020204" pitchFamily="34" charset="0"/>
              </a:defRPr>
            </a:lvl7pPr>
            <a:lvl8pPr marL="1371600" algn="ctr" rtl="0" fontAlgn="base">
              <a:spcBef>
                <a:spcPct val="0"/>
              </a:spcBef>
              <a:spcAft>
                <a:spcPct val="0"/>
              </a:spcAft>
              <a:defRPr sz="4400">
                <a:solidFill>
                  <a:srgbClr val="3333CC"/>
                </a:solidFill>
                <a:latin typeface="Arial" panose="020B0604020202020204" pitchFamily="34" charset="0"/>
              </a:defRPr>
            </a:lvl8pPr>
            <a:lvl9pPr marL="1828800" algn="ctr" rtl="0" fontAlgn="base">
              <a:spcBef>
                <a:spcPct val="0"/>
              </a:spcBef>
              <a:spcAft>
                <a:spcPct val="0"/>
              </a:spcAft>
              <a:defRPr sz="4400">
                <a:solidFill>
                  <a:srgbClr val="3333CC"/>
                </a:solidFill>
                <a:latin typeface="Arial" panose="020B0604020202020204" pitchFamily="34" charset="0"/>
              </a:defRPr>
            </a:lvl9pPr>
          </a:lstStyle>
          <a:p>
            <a:r>
              <a:rPr lang="en-GB" sz="2800" b="1" dirty="0" smtClean="0"/>
              <a:t>Fiscal Federalism</a:t>
            </a:r>
            <a:endParaRPr lang="en-GB" sz="2800" b="1" dirty="0"/>
          </a:p>
        </p:txBody>
      </p:sp>
    </p:spTree>
    <p:extLst>
      <p:ext uri="{BB962C8B-B14F-4D97-AF65-F5344CB8AC3E}">
        <p14:creationId xmlns:p14="http://schemas.microsoft.com/office/powerpoint/2010/main" val="4206206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AF326F9-41AB-4326-B6CD-4056BD4F3111}" type="slidenum">
              <a:rPr lang="en-US" altLang="en-US"/>
              <a:pPr/>
              <a:t>18</a:t>
            </a:fld>
            <a:endParaRPr lang="en-US" altLang="en-US"/>
          </a:p>
        </p:txBody>
      </p:sp>
      <p:sp>
        <p:nvSpPr>
          <p:cNvPr id="7171" name="Rectangle 3"/>
          <p:cNvSpPr>
            <a:spLocks noGrp="1" noChangeArrowheads="1"/>
          </p:cNvSpPr>
          <p:nvPr>
            <p:ph type="body" idx="1"/>
          </p:nvPr>
        </p:nvSpPr>
        <p:spPr>
          <a:xfrm>
            <a:off x="251520" y="1052735"/>
            <a:ext cx="8784976" cy="5668739"/>
          </a:xfrm>
        </p:spPr>
        <p:txBody>
          <a:bodyPr/>
          <a:lstStyle/>
          <a:p>
            <a:pPr marL="0" indent="0">
              <a:buNone/>
            </a:pPr>
            <a:r>
              <a:rPr lang="en-GB" sz="2800" b="1" dirty="0" smtClean="0"/>
              <a:t>Models of Federalism</a:t>
            </a:r>
          </a:p>
          <a:p>
            <a:r>
              <a:rPr lang="en-GB" sz="2800" dirty="0"/>
              <a:t>The United States of America and the Federal Republic of Germany represent two opposite forms of federalism</a:t>
            </a:r>
            <a:r>
              <a:rPr lang="en-GB" sz="2800" dirty="0" smtClean="0"/>
              <a:t>.</a:t>
            </a:r>
          </a:p>
          <a:p>
            <a:r>
              <a:rPr lang="en-GB" sz="2800" dirty="0"/>
              <a:t>The </a:t>
            </a:r>
            <a:r>
              <a:rPr lang="en-GB" sz="2800" b="1" dirty="0"/>
              <a:t>US</a:t>
            </a:r>
            <a:r>
              <a:rPr lang="en-GB" sz="2800" dirty="0"/>
              <a:t> model is vertical federalism, because the competences are hierarchically ordered in accordance with the reach of public </a:t>
            </a:r>
            <a:r>
              <a:rPr lang="en-GB" sz="2800" dirty="0" smtClean="0"/>
              <a:t>goods</a:t>
            </a:r>
          </a:p>
          <a:p>
            <a:pPr lvl="1"/>
            <a:r>
              <a:rPr lang="en-GB" sz="2400" dirty="0"/>
              <a:t>Citizens separately elect representatives for the Federal, State and municipal governments, each of which has clearly distinct responsibilities</a:t>
            </a:r>
          </a:p>
        </p:txBody>
      </p:sp>
      <p:sp>
        <p:nvSpPr>
          <p:cNvPr id="8" name="Rectangle 2"/>
          <p:cNvSpPr txBox="1">
            <a:spLocks noChangeArrowheads="1"/>
          </p:cNvSpPr>
          <p:nvPr/>
        </p:nvSpPr>
        <p:spPr bwMode="auto">
          <a:xfrm>
            <a:off x="914400" y="192088"/>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rgbClr val="3333CC"/>
                </a:solidFill>
                <a:latin typeface="+mj-lt"/>
                <a:ea typeface="+mj-ea"/>
                <a:cs typeface="+mj-cs"/>
              </a:defRPr>
            </a:lvl1pPr>
            <a:lvl2pPr algn="ctr" rtl="0" fontAlgn="base">
              <a:spcBef>
                <a:spcPct val="0"/>
              </a:spcBef>
              <a:spcAft>
                <a:spcPct val="0"/>
              </a:spcAft>
              <a:defRPr sz="4400">
                <a:solidFill>
                  <a:srgbClr val="3333CC"/>
                </a:solidFill>
                <a:latin typeface="Arial" panose="020B0604020202020204" pitchFamily="34" charset="0"/>
              </a:defRPr>
            </a:lvl2pPr>
            <a:lvl3pPr algn="ctr" rtl="0" fontAlgn="base">
              <a:spcBef>
                <a:spcPct val="0"/>
              </a:spcBef>
              <a:spcAft>
                <a:spcPct val="0"/>
              </a:spcAft>
              <a:defRPr sz="4400">
                <a:solidFill>
                  <a:srgbClr val="3333CC"/>
                </a:solidFill>
                <a:latin typeface="Arial" panose="020B0604020202020204" pitchFamily="34" charset="0"/>
              </a:defRPr>
            </a:lvl3pPr>
            <a:lvl4pPr algn="ctr" rtl="0" fontAlgn="base">
              <a:spcBef>
                <a:spcPct val="0"/>
              </a:spcBef>
              <a:spcAft>
                <a:spcPct val="0"/>
              </a:spcAft>
              <a:defRPr sz="4400">
                <a:solidFill>
                  <a:srgbClr val="3333CC"/>
                </a:solidFill>
                <a:latin typeface="Arial" panose="020B0604020202020204" pitchFamily="34" charset="0"/>
              </a:defRPr>
            </a:lvl4pPr>
            <a:lvl5pPr algn="ctr" rtl="0" fontAlgn="base">
              <a:spcBef>
                <a:spcPct val="0"/>
              </a:spcBef>
              <a:spcAft>
                <a:spcPct val="0"/>
              </a:spcAft>
              <a:defRPr sz="4400">
                <a:solidFill>
                  <a:srgbClr val="3333CC"/>
                </a:solidFill>
                <a:latin typeface="Arial" panose="020B0604020202020204" pitchFamily="34" charset="0"/>
              </a:defRPr>
            </a:lvl5pPr>
            <a:lvl6pPr marL="457200" algn="ctr" rtl="0" fontAlgn="base">
              <a:spcBef>
                <a:spcPct val="0"/>
              </a:spcBef>
              <a:spcAft>
                <a:spcPct val="0"/>
              </a:spcAft>
              <a:defRPr sz="4400">
                <a:solidFill>
                  <a:srgbClr val="3333CC"/>
                </a:solidFill>
                <a:latin typeface="Arial" panose="020B0604020202020204" pitchFamily="34" charset="0"/>
              </a:defRPr>
            </a:lvl6pPr>
            <a:lvl7pPr marL="914400" algn="ctr" rtl="0" fontAlgn="base">
              <a:spcBef>
                <a:spcPct val="0"/>
              </a:spcBef>
              <a:spcAft>
                <a:spcPct val="0"/>
              </a:spcAft>
              <a:defRPr sz="4400">
                <a:solidFill>
                  <a:srgbClr val="3333CC"/>
                </a:solidFill>
                <a:latin typeface="Arial" panose="020B0604020202020204" pitchFamily="34" charset="0"/>
              </a:defRPr>
            </a:lvl7pPr>
            <a:lvl8pPr marL="1371600" algn="ctr" rtl="0" fontAlgn="base">
              <a:spcBef>
                <a:spcPct val="0"/>
              </a:spcBef>
              <a:spcAft>
                <a:spcPct val="0"/>
              </a:spcAft>
              <a:defRPr sz="4400">
                <a:solidFill>
                  <a:srgbClr val="3333CC"/>
                </a:solidFill>
                <a:latin typeface="Arial" panose="020B0604020202020204" pitchFamily="34" charset="0"/>
              </a:defRPr>
            </a:lvl8pPr>
            <a:lvl9pPr marL="1828800" algn="ctr" rtl="0" fontAlgn="base">
              <a:spcBef>
                <a:spcPct val="0"/>
              </a:spcBef>
              <a:spcAft>
                <a:spcPct val="0"/>
              </a:spcAft>
              <a:defRPr sz="4400">
                <a:solidFill>
                  <a:srgbClr val="3333CC"/>
                </a:solidFill>
                <a:latin typeface="Arial" panose="020B0604020202020204" pitchFamily="34" charset="0"/>
              </a:defRPr>
            </a:lvl9pPr>
          </a:lstStyle>
          <a:p>
            <a:r>
              <a:rPr lang="en-GB" sz="2800" b="1" dirty="0" smtClean="0"/>
              <a:t>Federalism</a:t>
            </a:r>
            <a:endParaRPr lang="en-GB" sz="2800" b="1" dirty="0"/>
          </a:p>
        </p:txBody>
      </p:sp>
    </p:spTree>
    <p:extLst>
      <p:ext uri="{BB962C8B-B14F-4D97-AF65-F5344CB8AC3E}">
        <p14:creationId xmlns:p14="http://schemas.microsoft.com/office/powerpoint/2010/main" val="1728385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AF326F9-41AB-4326-B6CD-4056BD4F3111}" type="slidenum">
              <a:rPr lang="en-US" altLang="en-US"/>
              <a:pPr/>
              <a:t>19</a:t>
            </a:fld>
            <a:endParaRPr lang="en-US" altLang="en-US"/>
          </a:p>
        </p:txBody>
      </p:sp>
      <p:sp>
        <p:nvSpPr>
          <p:cNvPr id="8" name="Rectangle 2"/>
          <p:cNvSpPr txBox="1">
            <a:spLocks noChangeArrowheads="1"/>
          </p:cNvSpPr>
          <p:nvPr/>
        </p:nvSpPr>
        <p:spPr bwMode="auto">
          <a:xfrm>
            <a:off x="914400" y="192088"/>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rgbClr val="3333CC"/>
                </a:solidFill>
                <a:latin typeface="+mj-lt"/>
                <a:ea typeface="+mj-ea"/>
                <a:cs typeface="+mj-cs"/>
              </a:defRPr>
            </a:lvl1pPr>
            <a:lvl2pPr algn="ctr" rtl="0" fontAlgn="base">
              <a:spcBef>
                <a:spcPct val="0"/>
              </a:spcBef>
              <a:spcAft>
                <a:spcPct val="0"/>
              </a:spcAft>
              <a:defRPr sz="4400">
                <a:solidFill>
                  <a:srgbClr val="3333CC"/>
                </a:solidFill>
                <a:latin typeface="Arial" panose="020B0604020202020204" pitchFamily="34" charset="0"/>
              </a:defRPr>
            </a:lvl2pPr>
            <a:lvl3pPr algn="ctr" rtl="0" fontAlgn="base">
              <a:spcBef>
                <a:spcPct val="0"/>
              </a:spcBef>
              <a:spcAft>
                <a:spcPct val="0"/>
              </a:spcAft>
              <a:defRPr sz="4400">
                <a:solidFill>
                  <a:srgbClr val="3333CC"/>
                </a:solidFill>
                <a:latin typeface="Arial" panose="020B0604020202020204" pitchFamily="34" charset="0"/>
              </a:defRPr>
            </a:lvl3pPr>
            <a:lvl4pPr algn="ctr" rtl="0" fontAlgn="base">
              <a:spcBef>
                <a:spcPct val="0"/>
              </a:spcBef>
              <a:spcAft>
                <a:spcPct val="0"/>
              </a:spcAft>
              <a:defRPr sz="4400">
                <a:solidFill>
                  <a:srgbClr val="3333CC"/>
                </a:solidFill>
                <a:latin typeface="Arial" panose="020B0604020202020204" pitchFamily="34" charset="0"/>
              </a:defRPr>
            </a:lvl4pPr>
            <a:lvl5pPr algn="ctr" rtl="0" fontAlgn="base">
              <a:spcBef>
                <a:spcPct val="0"/>
              </a:spcBef>
              <a:spcAft>
                <a:spcPct val="0"/>
              </a:spcAft>
              <a:defRPr sz="4400">
                <a:solidFill>
                  <a:srgbClr val="3333CC"/>
                </a:solidFill>
                <a:latin typeface="Arial" panose="020B0604020202020204" pitchFamily="34" charset="0"/>
              </a:defRPr>
            </a:lvl5pPr>
            <a:lvl6pPr marL="457200" algn="ctr" rtl="0" fontAlgn="base">
              <a:spcBef>
                <a:spcPct val="0"/>
              </a:spcBef>
              <a:spcAft>
                <a:spcPct val="0"/>
              </a:spcAft>
              <a:defRPr sz="4400">
                <a:solidFill>
                  <a:srgbClr val="3333CC"/>
                </a:solidFill>
                <a:latin typeface="Arial" panose="020B0604020202020204" pitchFamily="34" charset="0"/>
              </a:defRPr>
            </a:lvl6pPr>
            <a:lvl7pPr marL="914400" algn="ctr" rtl="0" fontAlgn="base">
              <a:spcBef>
                <a:spcPct val="0"/>
              </a:spcBef>
              <a:spcAft>
                <a:spcPct val="0"/>
              </a:spcAft>
              <a:defRPr sz="4400">
                <a:solidFill>
                  <a:srgbClr val="3333CC"/>
                </a:solidFill>
                <a:latin typeface="Arial" panose="020B0604020202020204" pitchFamily="34" charset="0"/>
              </a:defRPr>
            </a:lvl7pPr>
            <a:lvl8pPr marL="1371600" algn="ctr" rtl="0" fontAlgn="base">
              <a:spcBef>
                <a:spcPct val="0"/>
              </a:spcBef>
              <a:spcAft>
                <a:spcPct val="0"/>
              </a:spcAft>
              <a:defRPr sz="4400">
                <a:solidFill>
                  <a:srgbClr val="3333CC"/>
                </a:solidFill>
                <a:latin typeface="Arial" panose="020B0604020202020204" pitchFamily="34" charset="0"/>
              </a:defRPr>
            </a:lvl8pPr>
            <a:lvl9pPr marL="1828800" algn="ctr" rtl="0" fontAlgn="base">
              <a:spcBef>
                <a:spcPct val="0"/>
              </a:spcBef>
              <a:spcAft>
                <a:spcPct val="0"/>
              </a:spcAft>
              <a:defRPr sz="4400">
                <a:solidFill>
                  <a:srgbClr val="3333CC"/>
                </a:solidFill>
                <a:latin typeface="Arial" panose="020B0604020202020204" pitchFamily="34" charset="0"/>
              </a:defRPr>
            </a:lvl9pPr>
          </a:lstStyle>
          <a:p>
            <a:r>
              <a:rPr lang="en-GB" sz="2800" b="1" dirty="0" smtClean="0"/>
              <a:t>Federalism</a:t>
            </a:r>
            <a:endParaRPr lang="en-GB" sz="2800" b="1" dirty="0"/>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196752"/>
            <a:ext cx="8136904" cy="5524723"/>
          </a:xfrm>
          <a:prstGeom prst="rect">
            <a:avLst/>
          </a:prstGeom>
          <a:noFill/>
          <a:ln>
            <a:noFill/>
          </a:ln>
        </p:spPr>
      </p:pic>
    </p:spTree>
    <p:extLst>
      <p:ext uri="{BB962C8B-B14F-4D97-AF65-F5344CB8AC3E}">
        <p14:creationId xmlns:p14="http://schemas.microsoft.com/office/powerpoint/2010/main" val="3598791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3E8BC34-01B4-48C0-8AE5-B94D56E72197}" type="slidenum">
              <a:rPr lang="en-US" altLang="en-US"/>
              <a:pPr/>
              <a:t>2</a:t>
            </a:fld>
            <a:endParaRPr lang="en-US" altLang="en-US"/>
          </a:p>
        </p:txBody>
      </p:sp>
      <p:sp>
        <p:nvSpPr>
          <p:cNvPr id="3074" name="Rectangle 2"/>
          <p:cNvSpPr>
            <a:spLocks noGrp="1" noChangeArrowheads="1"/>
          </p:cNvSpPr>
          <p:nvPr>
            <p:ph type="title"/>
          </p:nvPr>
        </p:nvSpPr>
        <p:spPr>
          <a:xfrm>
            <a:off x="1043608" y="116632"/>
            <a:ext cx="8229600" cy="609600"/>
          </a:xfrm>
        </p:spPr>
        <p:txBody>
          <a:bodyPr/>
          <a:lstStyle/>
          <a:p>
            <a:r>
              <a:rPr lang="en-GB" altLang="en-US" b="1" u="sng" dirty="0">
                <a:solidFill>
                  <a:srgbClr val="0000CC"/>
                </a:solidFill>
                <a:effectLst>
                  <a:outerShdw blurRad="38100" dist="38100" dir="2700000" algn="tl">
                    <a:srgbClr val="C0C0C0"/>
                  </a:outerShdw>
                </a:effectLst>
              </a:rPr>
              <a:t>Introduction</a:t>
            </a:r>
          </a:p>
        </p:txBody>
      </p:sp>
      <p:sp>
        <p:nvSpPr>
          <p:cNvPr id="3075" name="Rectangle 3"/>
          <p:cNvSpPr>
            <a:spLocks noGrp="1" noChangeArrowheads="1"/>
          </p:cNvSpPr>
          <p:nvPr>
            <p:ph type="body" idx="1"/>
          </p:nvPr>
        </p:nvSpPr>
        <p:spPr>
          <a:xfrm>
            <a:off x="930796" y="1157045"/>
            <a:ext cx="8229600" cy="5564430"/>
          </a:xfrm>
        </p:spPr>
        <p:txBody>
          <a:bodyPr/>
          <a:lstStyle/>
          <a:p>
            <a:pPr marL="0" indent="0">
              <a:lnSpc>
                <a:spcPct val="90000"/>
              </a:lnSpc>
              <a:buNone/>
            </a:pPr>
            <a:r>
              <a:rPr lang="en-GB" sz="2800" b="1" dirty="0"/>
              <a:t>2015 </a:t>
            </a:r>
            <a:r>
              <a:rPr lang="en-GB" sz="2800" b="1" dirty="0" smtClean="0"/>
              <a:t>NLD Election Manifesto stated that the new government will </a:t>
            </a:r>
          </a:p>
          <a:p>
            <a:pPr>
              <a:lnSpc>
                <a:spcPct val="90000"/>
              </a:lnSpc>
            </a:pPr>
            <a:r>
              <a:rPr lang="en-GB" sz="2400" dirty="0" smtClean="0"/>
              <a:t>strive </a:t>
            </a:r>
            <a:r>
              <a:rPr lang="en-GB" sz="2400" dirty="0"/>
              <a:t>for the establishment of </a:t>
            </a:r>
            <a:r>
              <a:rPr lang="en-GB" sz="2400" i="1" dirty="0"/>
              <a:t>a </a:t>
            </a:r>
            <a:r>
              <a:rPr lang="en-GB" sz="2400" b="1" i="1" dirty="0" smtClean="0"/>
              <a:t>genuine federal democratic union</a:t>
            </a:r>
            <a:r>
              <a:rPr lang="en-GB" sz="2400" dirty="0" smtClean="0"/>
              <a:t> based on the principles of freedom, equal rights and self-determination”</a:t>
            </a:r>
          </a:p>
          <a:p>
            <a:pPr>
              <a:lnSpc>
                <a:spcPct val="90000"/>
              </a:lnSpc>
            </a:pPr>
            <a:r>
              <a:rPr lang="en-GB" sz="2400" dirty="0" smtClean="0"/>
              <a:t>enable </a:t>
            </a:r>
            <a:r>
              <a:rPr lang="en-GB" sz="2400" dirty="0"/>
              <a:t>the </a:t>
            </a:r>
            <a:r>
              <a:rPr lang="en-GB" sz="2400" b="1" dirty="0"/>
              <a:t>effective use of the public financial </a:t>
            </a:r>
            <a:r>
              <a:rPr lang="en-GB" sz="2400" dirty="0"/>
              <a:t>system and the full and systematic collection of financial revenues, </a:t>
            </a:r>
            <a:endParaRPr lang="en-GB" sz="2400" dirty="0" smtClean="0"/>
          </a:p>
          <a:p>
            <a:pPr lvl="1">
              <a:lnSpc>
                <a:spcPct val="90000"/>
              </a:lnSpc>
            </a:pPr>
            <a:r>
              <a:rPr lang="en-GB" sz="2000" dirty="0" smtClean="0"/>
              <a:t>establish </a:t>
            </a:r>
            <a:r>
              <a:rPr lang="en-GB" sz="2000" dirty="0"/>
              <a:t>a public financial management system that is transparent, ensures prudent expenditure, and is in line with financial standards. </a:t>
            </a:r>
            <a:r>
              <a:rPr lang="en-GB" altLang="en-US" sz="2400" dirty="0" smtClean="0"/>
              <a:t>	</a:t>
            </a:r>
          </a:p>
          <a:p>
            <a:pPr>
              <a:lnSpc>
                <a:spcPct val="90000"/>
              </a:lnSpc>
            </a:pPr>
            <a:r>
              <a:rPr lang="en-GB" sz="2400" i="1" dirty="0"/>
              <a:t>In order to </a:t>
            </a:r>
            <a:r>
              <a:rPr lang="en-GB" sz="2400" b="1" i="1" dirty="0"/>
              <a:t>reduce centralized financial control</a:t>
            </a:r>
            <a:r>
              <a:rPr lang="en-GB" sz="2400" i="1" dirty="0"/>
              <a:t>, the authority and responsibility for financial matters will be divided appropriately between the Union and the State/Regional governments. </a:t>
            </a:r>
            <a:r>
              <a:rPr lang="en-GB" altLang="en-US" dirty="0" smtClean="0"/>
              <a:t>	</a:t>
            </a:r>
            <a:endParaRPr lang="en-GB"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AF326F9-41AB-4326-B6CD-4056BD4F3111}" type="slidenum">
              <a:rPr lang="en-US" altLang="en-US"/>
              <a:pPr/>
              <a:t>20</a:t>
            </a:fld>
            <a:endParaRPr lang="en-US" altLang="en-US"/>
          </a:p>
        </p:txBody>
      </p:sp>
      <p:sp>
        <p:nvSpPr>
          <p:cNvPr id="7171" name="Rectangle 3"/>
          <p:cNvSpPr>
            <a:spLocks noGrp="1" noChangeArrowheads="1"/>
          </p:cNvSpPr>
          <p:nvPr>
            <p:ph type="body" idx="1"/>
          </p:nvPr>
        </p:nvSpPr>
        <p:spPr>
          <a:xfrm>
            <a:off x="251520" y="1052735"/>
            <a:ext cx="8784976" cy="5668739"/>
          </a:xfrm>
        </p:spPr>
        <p:txBody>
          <a:bodyPr/>
          <a:lstStyle/>
          <a:p>
            <a:r>
              <a:rPr lang="en-GB" sz="2800" dirty="0" smtClean="0"/>
              <a:t>in </a:t>
            </a:r>
            <a:r>
              <a:rPr lang="en-GB" sz="2800" b="1" dirty="0" smtClean="0"/>
              <a:t>Germany</a:t>
            </a:r>
            <a:r>
              <a:rPr lang="en-GB" sz="2800" dirty="0" smtClean="0"/>
              <a:t> the </a:t>
            </a:r>
            <a:r>
              <a:rPr lang="en-GB" sz="2800" dirty="0"/>
              <a:t>federation is more integrated. </a:t>
            </a:r>
            <a:endParaRPr lang="en-GB" sz="2800" dirty="0" smtClean="0"/>
          </a:p>
          <a:p>
            <a:r>
              <a:rPr lang="en-GB" sz="2800" dirty="0" smtClean="0"/>
              <a:t>The </a:t>
            </a:r>
            <a:r>
              <a:rPr lang="en-GB" sz="2800" dirty="0"/>
              <a:t>whole state of Germany (</a:t>
            </a:r>
            <a:r>
              <a:rPr lang="en-GB" sz="2800" i="1" dirty="0" err="1"/>
              <a:t>Gesamtstaat</a:t>
            </a:r>
            <a:r>
              <a:rPr lang="en-GB" sz="2800" dirty="0"/>
              <a:t>) represents the nation and consists of the federal government and the local States (</a:t>
            </a:r>
            <a:r>
              <a:rPr lang="en-GB" sz="2800" i="1" dirty="0" err="1"/>
              <a:t>Länder</a:t>
            </a:r>
            <a:r>
              <a:rPr lang="en-GB" sz="2800" dirty="0" smtClean="0"/>
              <a:t>).</a:t>
            </a:r>
          </a:p>
          <a:p>
            <a:r>
              <a:rPr lang="en-GB" sz="2800" dirty="0" smtClean="0"/>
              <a:t>Tax revenue is shared between levels of government</a:t>
            </a:r>
          </a:p>
          <a:p>
            <a:pPr lvl="1"/>
            <a:r>
              <a:rPr lang="en-GB" sz="2400" dirty="0" err="1" smtClean="0"/>
              <a:t>Länderfinanzausgleich</a:t>
            </a:r>
            <a:r>
              <a:rPr lang="en-GB" sz="2400" dirty="0" smtClean="0"/>
              <a:t> = Redistribution to create equal living conditions</a:t>
            </a:r>
            <a:endParaRPr lang="en-GB" sz="2400" dirty="0"/>
          </a:p>
        </p:txBody>
      </p:sp>
      <p:sp>
        <p:nvSpPr>
          <p:cNvPr id="8" name="Rectangle 2"/>
          <p:cNvSpPr txBox="1">
            <a:spLocks noChangeArrowheads="1"/>
          </p:cNvSpPr>
          <p:nvPr/>
        </p:nvSpPr>
        <p:spPr bwMode="auto">
          <a:xfrm>
            <a:off x="914400" y="192088"/>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rgbClr val="3333CC"/>
                </a:solidFill>
                <a:latin typeface="+mj-lt"/>
                <a:ea typeface="+mj-ea"/>
                <a:cs typeface="+mj-cs"/>
              </a:defRPr>
            </a:lvl1pPr>
            <a:lvl2pPr algn="ctr" rtl="0" fontAlgn="base">
              <a:spcBef>
                <a:spcPct val="0"/>
              </a:spcBef>
              <a:spcAft>
                <a:spcPct val="0"/>
              </a:spcAft>
              <a:defRPr sz="4400">
                <a:solidFill>
                  <a:srgbClr val="3333CC"/>
                </a:solidFill>
                <a:latin typeface="Arial" panose="020B0604020202020204" pitchFamily="34" charset="0"/>
              </a:defRPr>
            </a:lvl2pPr>
            <a:lvl3pPr algn="ctr" rtl="0" fontAlgn="base">
              <a:spcBef>
                <a:spcPct val="0"/>
              </a:spcBef>
              <a:spcAft>
                <a:spcPct val="0"/>
              </a:spcAft>
              <a:defRPr sz="4400">
                <a:solidFill>
                  <a:srgbClr val="3333CC"/>
                </a:solidFill>
                <a:latin typeface="Arial" panose="020B0604020202020204" pitchFamily="34" charset="0"/>
              </a:defRPr>
            </a:lvl3pPr>
            <a:lvl4pPr algn="ctr" rtl="0" fontAlgn="base">
              <a:spcBef>
                <a:spcPct val="0"/>
              </a:spcBef>
              <a:spcAft>
                <a:spcPct val="0"/>
              </a:spcAft>
              <a:defRPr sz="4400">
                <a:solidFill>
                  <a:srgbClr val="3333CC"/>
                </a:solidFill>
                <a:latin typeface="Arial" panose="020B0604020202020204" pitchFamily="34" charset="0"/>
              </a:defRPr>
            </a:lvl4pPr>
            <a:lvl5pPr algn="ctr" rtl="0" fontAlgn="base">
              <a:spcBef>
                <a:spcPct val="0"/>
              </a:spcBef>
              <a:spcAft>
                <a:spcPct val="0"/>
              </a:spcAft>
              <a:defRPr sz="4400">
                <a:solidFill>
                  <a:srgbClr val="3333CC"/>
                </a:solidFill>
                <a:latin typeface="Arial" panose="020B0604020202020204" pitchFamily="34" charset="0"/>
              </a:defRPr>
            </a:lvl5pPr>
            <a:lvl6pPr marL="457200" algn="ctr" rtl="0" fontAlgn="base">
              <a:spcBef>
                <a:spcPct val="0"/>
              </a:spcBef>
              <a:spcAft>
                <a:spcPct val="0"/>
              </a:spcAft>
              <a:defRPr sz="4400">
                <a:solidFill>
                  <a:srgbClr val="3333CC"/>
                </a:solidFill>
                <a:latin typeface="Arial" panose="020B0604020202020204" pitchFamily="34" charset="0"/>
              </a:defRPr>
            </a:lvl6pPr>
            <a:lvl7pPr marL="914400" algn="ctr" rtl="0" fontAlgn="base">
              <a:spcBef>
                <a:spcPct val="0"/>
              </a:spcBef>
              <a:spcAft>
                <a:spcPct val="0"/>
              </a:spcAft>
              <a:defRPr sz="4400">
                <a:solidFill>
                  <a:srgbClr val="3333CC"/>
                </a:solidFill>
                <a:latin typeface="Arial" panose="020B0604020202020204" pitchFamily="34" charset="0"/>
              </a:defRPr>
            </a:lvl7pPr>
            <a:lvl8pPr marL="1371600" algn="ctr" rtl="0" fontAlgn="base">
              <a:spcBef>
                <a:spcPct val="0"/>
              </a:spcBef>
              <a:spcAft>
                <a:spcPct val="0"/>
              </a:spcAft>
              <a:defRPr sz="4400">
                <a:solidFill>
                  <a:srgbClr val="3333CC"/>
                </a:solidFill>
                <a:latin typeface="Arial" panose="020B0604020202020204" pitchFamily="34" charset="0"/>
              </a:defRPr>
            </a:lvl8pPr>
            <a:lvl9pPr marL="1828800" algn="ctr" rtl="0" fontAlgn="base">
              <a:spcBef>
                <a:spcPct val="0"/>
              </a:spcBef>
              <a:spcAft>
                <a:spcPct val="0"/>
              </a:spcAft>
              <a:defRPr sz="4400">
                <a:solidFill>
                  <a:srgbClr val="3333CC"/>
                </a:solidFill>
                <a:latin typeface="Arial" panose="020B0604020202020204" pitchFamily="34" charset="0"/>
              </a:defRPr>
            </a:lvl9pPr>
          </a:lstStyle>
          <a:p>
            <a:r>
              <a:rPr lang="en-GB" sz="2800" b="1" dirty="0" smtClean="0"/>
              <a:t>Federalism</a:t>
            </a:r>
            <a:endParaRPr lang="en-GB" sz="2800" b="1" dirty="0"/>
          </a:p>
        </p:txBody>
      </p:sp>
    </p:spTree>
    <p:extLst>
      <p:ext uri="{BB962C8B-B14F-4D97-AF65-F5344CB8AC3E}">
        <p14:creationId xmlns:p14="http://schemas.microsoft.com/office/powerpoint/2010/main" val="568258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AF326F9-41AB-4326-B6CD-4056BD4F3111}" type="slidenum">
              <a:rPr lang="en-US" altLang="en-US"/>
              <a:pPr/>
              <a:t>21</a:t>
            </a:fld>
            <a:endParaRPr lang="en-US" altLang="en-US"/>
          </a:p>
        </p:txBody>
      </p:sp>
      <p:sp>
        <p:nvSpPr>
          <p:cNvPr id="8" name="Rectangle 2"/>
          <p:cNvSpPr txBox="1">
            <a:spLocks noChangeArrowheads="1"/>
          </p:cNvSpPr>
          <p:nvPr/>
        </p:nvSpPr>
        <p:spPr bwMode="auto">
          <a:xfrm>
            <a:off x="914400" y="192088"/>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rgbClr val="3333CC"/>
                </a:solidFill>
                <a:latin typeface="+mj-lt"/>
                <a:ea typeface="+mj-ea"/>
                <a:cs typeface="+mj-cs"/>
              </a:defRPr>
            </a:lvl1pPr>
            <a:lvl2pPr algn="ctr" rtl="0" fontAlgn="base">
              <a:spcBef>
                <a:spcPct val="0"/>
              </a:spcBef>
              <a:spcAft>
                <a:spcPct val="0"/>
              </a:spcAft>
              <a:defRPr sz="4400">
                <a:solidFill>
                  <a:srgbClr val="3333CC"/>
                </a:solidFill>
                <a:latin typeface="Arial" panose="020B0604020202020204" pitchFamily="34" charset="0"/>
              </a:defRPr>
            </a:lvl2pPr>
            <a:lvl3pPr algn="ctr" rtl="0" fontAlgn="base">
              <a:spcBef>
                <a:spcPct val="0"/>
              </a:spcBef>
              <a:spcAft>
                <a:spcPct val="0"/>
              </a:spcAft>
              <a:defRPr sz="4400">
                <a:solidFill>
                  <a:srgbClr val="3333CC"/>
                </a:solidFill>
                <a:latin typeface="Arial" panose="020B0604020202020204" pitchFamily="34" charset="0"/>
              </a:defRPr>
            </a:lvl3pPr>
            <a:lvl4pPr algn="ctr" rtl="0" fontAlgn="base">
              <a:spcBef>
                <a:spcPct val="0"/>
              </a:spcBef>
              <a:spcAft>
                <a:spcPct val="0"/>
              </a:spcAft>
              <a:defRPr sz="4400">
                <a:solidFill>
                  <a:srgbClr val="3333CC"/>
                </a:solidFill>
                <a:latin typeface="Arial" panose="020B0604020202020204" pitchFamily="34" charset="0"/>
              </a:defRPr>
            </a:lvl4pPr>
            <a:lvl5pPr algn="ctr" rtl="0" fontAlgn="base">
              <a:spcBef>
                <a:spcPct val="0"/>
              </a:spcBef>
              <a:spcAft>
                <a:spcPct val="0"/>
              </a:spcAft>
              <a:defRPr sz="4400">
                <a:solidFill>
                  <a:srgbClr val="3333CC"/>
                </a:solidFill>
                <a:latin typeface="Arial" panose="020B0604020202020204" pitchFamily="34" charset="0"/>
              </a:defRPr>
            </a:lvl5pPr>
            <a:lvl6pPr marL="457200" algn="ctr" rtl="0" fontAlgn="base">
              <a:spcBef>
                <a:spcPct val="0"/>
              </a:spcBef>
              <a:spcAft>
                <a:spcPct val="0"/>
              </a:spcAft>
              <a:defRPr sz="4400">
                <a:solidFill>
                  <a:srgbClr val="3333CC"/>
                </a:solidFill>
                <a:latin typeface="Arial" panose="020B0604020202020204" pitchFamily="34" charset="0"/>
              </a:defRPr>
            </a:lvl6pPr>
            <a:lvl7pPr marL="914400" algn="ctr" rtl="0" fontAlgn="base">
              <a:spcBef>
                <a:spcPct val="0"/>
              </a:spcBef>
              <a:spcAft>
                <a:spcPct val="0"/>
              </a:spcAft>
              <a:defRPr sz="4400">
                <a:solidFill>
                  <a:srgbClr val="3333CC"/>
                </a:solidFill>
                <a:latin typeface="Arial" panose="020B0604020202020204" pitchFamily="34" charset="0"/>
              </a:defRPr>
            </a:lvl7pPr>
            <a:lvl8pPr marL="1371600" algn="ctr" rtl="0" fontAlgn="base">
              <a:spcBef>
                <a:spcPct val="0"/>
              </a:spcBef>
              <a:spcAft>
                <a:spcPct val="0"/>
              </a:spcAft>
              <a:defRPr sz="4400">
                <a:solidFill>
                  <a:srgbClr val="3333CC"/>
                </a:solidFill>
                <a:latin typeface="Arial" panose="020B0604020202020204" pitchFamily="34" charset="0"/>
              </a:defRPr>
            </a:lvl8pPr>
            <a:lvl9pPr marL="1828800" algn="ctr" rtl="0" fontAlgn="base">
              <a:spcBef>
                <a:spcPct val="0"/>
              </a:spcBef>
              <a:spcAft>
                <a:spcPct val="0"/>
              </a:spcAft>
              <a:defRPr sz="4400">
                <a:solidFill>
                  <a:srgbClr val="3333CC"/>
                </a:solidFill>
                <a:latin typeface="Arial" panose="020B0604020202020204" pitchFamily="34" charset="0"/>
              </a:defRPr>
            </a:lvl9pPr>
          </a:lstStyle>
          <a:p>
            <a:r>
              <a:rPr lang="en-GB" sz="2800" b="1" dirty="0" smtClean="0"/>
              <a:t>Federalism</a:t>
            </a:r>
            <a:endParaRPr lang="en-GB" sz="2800" b="1" dirty="0"/>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1124744"/>
            <a:ext cx="7355160" cy="4968552"/>
          </a:xfrm>
          <a:prstGeom prst="rect">
            <a:avLst/>
          </a:prstGeom>
          <a:noFill/>
          <a:ln>
            <a:noFill/>
          </a:ln>
        </p:spPr>
      </p:pic>
    </p:spTree>
    <p:extLst>
      <p:ext uri="{BB962C8B-B14F-4D97-AF65-F5344CB8AC3E}">
        <p14:creationId xmlns:p14="http://schemas.microsoft.com/office/powerpoint/2010/main" val="3957514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AF326F9-41AB-4326-B6CD-4056BD4F3111}" type="slidenum">
              <a:rPr lang="en-US" altLang="en-US"/>
              <a:pPr/>
              <a:t>22</a:t>
            </a:fld>
            <a:endParaRPr lang="en-US" altLang="en-US"/>
          </a:p>
        </p:txBody>
      </p:sp>
      <p:sp>
        <p:nvSpPr>
          <p:cNvPr id="7171" name="Rectangle 3"/>
          <p:cNvSpPr>
            <a:spLocks noGrp="1" noChangeArrowheads="1"/>
          </p:cNvSpPr>
          <p:nvPr>
            <p:ph type="body" idx="1"/>
          </p:nvPr>
        </p:nvSpPr>
        <p:spPr>
          <a:xfrm>
            <a:off x="251520" y="1052735"/>
            <a:ext cx="8784976" cy="5668739"/>
          </a:xfrm>
        </p:spPr>
        <p:txBody>
          <a:bodyPr/>
          <a:lstStyle/>
          <a:p>
            <a:r>
              <a:rPr lang="en-GB" sz="2800" dirty="0"/>
              <a:t>The 2007 </a:t>
            </a:r>
            <a:r>
              <a:rPr lang="en-GB" sz="2800" b="1" dirty="0"/>
              <a:t>Myanmar constitution </a:t>
            </a:r>
            <a:r>
              <a:rPr lang="en-GB" sz="2800" b="1" dirty="0" smtClean="0"/>
              <a:t>defines federalism </a:t>
            </a:r>
            <a:r>
              <a:rPr lang="en-GB" sz="2800" dirty="0" smtClean="0"/>
              <a:t>in </a:t>
            </a:r>
            <a:r>
              <a:rPr lang="en-GB" sz="2800" dirty="0"/>
              <a:t>Schedules I, II and </a:t>
            </a:r>
            <a:r>
              <a:rPr lang="en-GB" sz="2800" dirty="0" smtClean="0"/>
              <a:t>V</a:t>
            </a:r>
          </a:p>
          <a:p>
            <a:r>
              <a:rPr lang="en-GB" sz="2800" dirty="0" smtClean="0"/>
              <a:t>It established the framework for administration and representation at one subnational level </a:t>
            </a:r>
          </a:p>
          <a:p>
            <a:pPr lvl="1"/>
            <a:r>
              <a:rPr lang="en-GB" sz="2400" dirty="0" smtClean="0"/>
              <a:t>the 14 States and Regions (plus the Union territory of Nay </a:t>
            </a:r>
            <a:r>
              <a:rPr lang="en-GB" sz="2400" dirty="0" err="1" smtClean="0"/>
              <a:t>Pyi</a:t>
            </a:r>
            <a:r>
              <a:rPr lang="en-GB" sz="2400" dirty="0" smtClean="0"/>
              <a:t> Taw) </a:t>
            </a:r>
          </a:p>
          <a:p>
            <a:pPr lvl="1"/>
            <a:r>
              <a:rPr lang="en-GB" sz="2400" dirty="0" smtClean="0"/>
              <a:t>Also mention of  smaller subnational groupings</a:t>
            </a:r>
          </a:p>
          <a:p>
            <a:r>
              <a:rPr lang="en-GB" dirty="0" smtClean="0"/>
              <a:t>However, the </a:t>
            </a:r>
            <a:r>
              <a:rPr lang="en-GB" b="1" dirty="0"/>
              <a:t>actual responsibilities </a:t>
            </a:r>
            <a:r>
              <a:rPr lang="en-GB" dirty="0"/>
              <a:t>for using and mobilizing resources at the different government levels remain </a:t>
            </a:r>
            <a:r>
              <a:rPr lang="en-GB" b="1" dirty="0"/>
              <a:t>unclear</a:t>
            </a:r>
          </a:p>
        </p:txBody>
      </p:sp>
      <p:sp>
        <p:nvSpPr>
          <p:cNvPr id="8" name="Rectangle 2"/>
          <p:cNvSpPr txBox="1">
            <a:spLocks noChangeArrowheads="1"/>
          </p:cNvSpPr>
          <p:nvPr/>
        </p:nvSpPr>
        <p:spPr bwMode="auto">
          <a:xfrm>
            <a:off x="914400" y="192088"/>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rgbClr val="3333CC"/>
                </a:solidFill>
                <a:latin typeface="+mj-lt"/>
                <a:ea typeface="+mj-ea"/>
                <a:cs typeface="+mj-cs"/>
              </a:defRPr>
            </a:lvl1pPr>
            <a:lvl2pPr algn="ctr" rtl="0" fontAlgn="base">
              <a:spcBef>
                <a:spcPct val="0"/>
              </a:spcBef>
              <a:spcAft>
                <a:spcPct val="0"/>
              </a:spcAft>
              <a:defRPr sz="4400">
                <a:solidFill>
                  <a:srgbClr val="3333CC"/>
                </a:solidFill>
                <a:latin typeface="Arial" panose="020B0604020202020204" pitchFamily="34" charset="0"/>
              </a:defRPr>
            </a:lvl2pPr>
            <a:lvl3pPr algn="ctr" rtl="0" fontAlgn="base">
              <a:spcBef>
                <a:spcPct val="0"/>
              </a:spcBef>
              <a:spcAft>
                <a:spcPct val="0"/>
              </a:spcAft>
              <a:defRPr sz="4400">
                <a:solidFill>
                  <a:srgbClr val="3333CC"/>
                </a:solidFill>
                <a:latin typeface="Arial" panose="020B0604020202020204" pitchFamily="34" charset="0"/>
              </a:defRPr>
            </a:lvl3pPr>
            <a:lvl4pPr algn="ctr" rtl="0" fontAlgn="base">
              <a:spcBef>
                <a:spcPct val="0"/>
              </a:spcBef>
              <a:spcAft>
                <a:spcPct val="0"/>
              </a:spcAft>
              <a:defRPr sz="4400">
                <a:solidFill>
                  <a:srgbClr val="3333CC"/>
                </a:solidFill>
                <a:latin typeface="Arial" panose="020B0604020202020204" pitchFamily="34" charset="0"/>
              </a:defRPr>
            </a:lvl4pPr>
            <a:lvl5pPr algn="ctr" rtl="0" fontAlgn="base">
              <a:spcBef>
                <a:spcPct val="0"/>
              </a:spcBef>
              <a:spcAft>
                <a:spcPct val="0"/>
              </a:spcAft>
              <a:defRPr sz="4400">
                <a:solidFill>
                  <a:srgbClr val="3333CC"/>
                </a:solidFill>
                <a:latin typeface="Arial" panose="020B0604020202020204" pitchFamily="34" charset="0"/>
              </a:defRPr>
            </a:lvl5pPr>
            <a:lvl6pPr marL="457200" algn="ctr" rtl="0" fontAlgn="base">
              <a:spcBef>
                <a:spcPct val="0"/>
              </a:spcBef>
              <a:spcAft>
                <a:spcPct val="0"/>
              </a:spcAft>
              <a:defRPr sz="4400">
                <a:solidFill>
                  <a:srgbClr val="3333CC"/>
                </a:solidFill>
                <a:latin typeface="Arial" panose="020B0604020202020204" pitchFamily="34" charset="0"/>
              </a:defRPr>
            </a:lvl6pPr>
            <a:lvl7pPr marL="914400" algn="ctr" rtl="0" fontAlgn="base">
              <a:spcBef>
                <a:spcPct val="0"/>
              </a:spcBef>
              <a:spcAft>
                <a:spcPct val="0"/>
              </a:spcAft>
              <a:defRPr sz="4400">
                <a:solidFill>
                  <a:srgbClr val="3333CC"/>
                </a:solidFill>
                <a:latin typeface="Arial" panose="020B0604020202020204" pitchFamily="34" charset="0"/>
              </a:defRPr>
            </a:lvl7pPr>
            <a:lvl8pPr marL="1371600" algn="ctr" rtl="0" fontAlgn="base">
              <a:spcBef>
                <a:spcPct val="0"/>
              </a:spcBef>
              <a:spcAft>
                <a:spcPct val="0"/>
              </a:spcAft>
              <a:defRPr sz="4400">
                <a:solidFill>
                  <a:srgbClr val="3333CC"/>
                </a:solidFill>
                <a:latin typeface="Arial" panose="020B0604020202020204" pitchFamily="34" charset="0"/>
              </a:defRPr>
            </a:lvl8pPr>
            <a:lvl9pPr marL="1828800" algn="ctr" rtl="0" fontAlgn="base">
              <a:spcBef>
                <a:spcPct val="0"/>
              </a:spcBef>
              <a:spcAft>
                <a:spcPct val="0"/>
              </a:spcAft>
              <a:defRPr sz="4400">
                <a:solidFill>
                  <a:srgbClr val="3333CC"/>
                </a:solidFill>
                <a:latin typeface="Arial" panose="020B0604020202020204" pitchFamily="34" charset="0"/>
              </a:defRPr>
            </a:lvl9pPr>
          </a:lstStyle>
          <a:p>
            <a:r>
              <a:rPr lang="en-GB" sz="2800" b="1" dirty="0" smtClean="0"/>
              <a:t>Federalism</a:t>
            </a:r>
            <a:endParaRPr lang="en-GB" sz="2800" b="1" dirty="0"/>
          </a:p>
        </p:txBody>
      </p:sp>
    </p:spTree>
    <p:extLst>
      <p:ext uri="{BB962C8B-B14F-4D97-AF65-F5344CB8AC3E}">
        <p14:creationId xmlns:p14="http://schemas.microsoft.com/office/powerpoint/2010/main" val="3843202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AF326F9-41AB-4326-B6CD-4056BD4F3111}" type="slidenum">
              <a:rPr lang="en-US" altLang="en-US"/>
              <a:pPr/>
              <a:t>23</a:t>
            </a:fld>
            <a:endParaRPr lang="en-US" altLang="en-US"/>
          </a:p>
        </p:txBody>
      </p:sp>
      <p:sp>
        <p:nvSpPr>
          <p:cNvPr id="7171" name="Rectangle 3"/>
          <p:cNvSpPr>
            <a:spLocks noGrp="1" noChangeArrowheads="1"/>
          </p:cNvSpPr>
          <p:nvPr>
            <p:ph type="body" idx="1"/>
          </p:nvPr>
        </p:nvSpPr>
        <p:spPr>
          <a:xfrm>
            <a:off x="359024" y="1340768"/>
            <a:ext cx="8784976" cy="5668739"/>
          </a:xfrm>
        </p:spPr>
        <p:txBody>
          <a:bodyPr/>
          <a:lstStyle/>
          <a:p>
            <a:r>
              <a:rPr lang="en-GB" sz="2800" dirty="0" smtClean="0"/>
              <a:t>In Myanmar </a:t>
            </a:r>
            <a:r>
              <a:rPr lang="en-GB" sz="2800" dirty="0"/>
              <a:t>the States and Regions are essentially part of the Union Government, </a:t>
            </a:r>
            <a:endParaRPr lang="en-GB" sz="2800" dirty="0" smtClean="0"/>
          </a:p>
          <a:p>
            <a:pPr lvl="1"/>
            <a:r>
              <a:rPr lang="en-GB" sz="2400" dirty="0" smtClean="0"/>
              <a:t>the </a:t>
            </a:r>
            <a:r>
              <a:rPr lang="en-GB" sz="2400" dirty="0"/>
              <a:t>districts are </a:t>
            </a:r>
            <a:r>
              <a:rPr lang="en-GB" sz="2400" dirty="0" smtClean="0"/>
              <a:t>the </a:t>
            </a:r>
            <a:r>
              <a:rPr lang="en-GB" sz="2400" dirty="0"/>
              <a:t>organs to implement the Union Government’s decisions.</a:t>
            </a:r>
          </a:p>
        </p:txBody>
      </p:sp>
      <p:sp>
        <p:nvSpPr>
          <p:cNvPr id="8" name="Rectangle 2"/>
          <p:cNvSpPr txBox="1">
            <a:spLocks noChangeArrowheads="1"/>
          </p:cNvSpPr>
          <p:nvPr/>
        </p:nvSpPr>
        <p:spPr bwMode="auto">
          <a:xfrm>
            <a:off x="914400" y="169863"/>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rgbClr val="3333CC"/>
                </a:solidFill>
                <a:latin typeface="+mj-lt"/>
                <a:ea typeface="+mj-ea"/>
                <a:cs typeface="+mj-cs"/>
              </a:defRPr>
            </a:lvl1pPr>
            <a:lvl2pPr algn="ctr" rtl="0" fontAlgn="base">
              <a:spcBef>
                <a:spcPct val="0"/>
              </a:spcBef>
              <a:spcAft>
                <a:spcPct val="0"/>
              </a:spcAft>
              <a:defRPr sz="4400">
                <a:solidFill>
                  <a:srgbClr val="3333CC"/>
                </a:solidFill>
                <a:latin typeface="Arial" panose="020B0604020202020204" pitchFamily="34" charset="0"/>
              </a:defRPr>
            </a:lvl2pPr>
            <a:lvl3pPr algn="ctr" rtl="0" fontAlgn="base">
              <a:spcBef>
                <a:spcPct val="0"/>
              </a:spcBef>
              <a:spcAft>
                <a:spcPct val="0"/>
              </a:spcAft>
              <a:defRPr sz="4400">
                <a:solidFill>
                  <a:srgbClr val="3333CC"/>
                </a:solidFill>
                <a:latin typeface="Arial" panose="020B0604020202020204" pitchFamily="34" charset="0"/>
              </a:defRPr>
            </a:lvl3pPr>
            <a:lvl4pPr algn="ctr" rtl="0" fontAlgn="base">
              <a:spcBef>
                <a:spcPct val="0"/>
              </a:spcBef>
              <a:spcAft>
                <a:spcPct val="0"/>
              </a:spcAft>
              <a:defRPr sz="4400">
                <a:solidFill>
                  <a:srgbClr val="3333CC"/>
                </a:solidFill>
                <a:latin typeface="Arial" panose="020B0604020202020204" pitchFamily="34" charset="0"/>
              </a:defRPr>
            </a:lvl4pPr>
            <a:lvl5pPr algn="ctr" rtl="0" fontAlgn="base">
              <a:spcBef>
                <a:spcPct val="0"/>
              </a:spcBef>
              <a:spcAft>
                <a:spcPct val="0"/>
              </a:spcAft>
              <a:defRPr sz="4400">
                <a:solidFill>
                  <a:srgbClr val="3333CC"/>
                </a:solidFill>
                <a:latin typeface="Arial" panose="020B0604020202020204" pitchFamily="34" charset="0"/>
              </a:defRPr>
            </a:lvl5pPr>
            <a:lvl6pPr marL="457200" algn="ctr" rtl="0" fontAlgn="base">
              <a:spcBef>
                <a:spcPct val="0"/>
              </a:spcBef>
              <a:spcAft>
                <a:spcPct val="0"/>
              </a:spcAft>
              <a:defRPr sz="4400">
                <a:solidFill>
                  <a:srgbClr val="3333CC"/>
                </a:solidFill>
                <a:latin typeface="Arial" panose="020B0604020202020204" pitchFamily="34" charset="0"/>
              </a:defRPr>
            </a:lvl6pPr>
            <a:lvl7pPr marL="914400" algn="ctr" rtl="0" fontAlgn="base">
              <a:spcBef>
                <a:spcPct val="0"/>
              </a:spcBef>
              <a:spcAft>
                <a:spcPct val="0"/>
              </a:spcAft>
              <a:defRPr sz="4400">
                <a:solidFill>
                  <a:srgbClr val="3333CC"/>
                </a:solidFill>
                <a:latin typeface="Arial" panose="020B0604020202020204" pitchFamily="34" charset="0"/>
              </a:defRPr>
            </a:lvl7pPr>
            <a:lvl8pPr marL="1371600" algn="ctr" rtl="0" fontAlgn="base">
              <a:spcBef>
                <a:spcPct val="0"/>
              </a:spcBef>
              <a:spcAft>
                <a:spcPct val="0"/>
              </a:spcAft>
              <a:defRPr sz="4400">
                <a:solidFill>
                  <a:srgbClr val="3333CC"/>
                </a:solidFill>
                <a:latin typeface="Arial" panose="020B0604020202020204" pitchFamily="34" charset="0"/>
              </a:defRPr>
            </a:lvl8pPr>
            <a:lvl9pPr marL="1828800" algn="ctr" rtl="0" fontAlgn="base">
              <a:spcBef>
                <a:spcPct val="0"/>
              </a:spcBef>
              <a:spcAft>
                <a:spcPct val="0"/>
              </a:spcAft>
              <a:defRPr sz="4400">
                <a:solidFill>
                  <a:srgbClr val="3333CC"/>
                </a:solidFill>
                <a:latin typeface="Arial" panose="020B0604020202020204" pitchFamily="34" charset="0"/>
              </a:defRPr>
            </a:lvl9pPr>
          </a:lstStyle>
          <a:p>
            <a:r>
              <a:rPr lang="en-GB" sz="2800" b="1" dirty="0" smtClean="0"/>
              <a:t>Federalism</a:t>
            </a:r>
            <a:endParaRPr lang="en-GB" sz="2800" b="1" dirty="0"/>
          </a:p>
        </p:txBody>
      </p:sp>
    </p:spTree>
    <p:extLst>
      <p:ext uri="{BB962C8B-B14F-4D97-AF65-F5344CB8AC3E}">
        <p14:creationId xmlns:p14="http://schemas.microsoft.com/office/powerpoint/2010/main" val="3385872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AF326F9-41AB-4326-B6CD-4056BD4F3111}" type="slidenum">
              <a:rPr lang="en-US" altLang="en-US"/>
              <a:pPr/>
              <a:t>24</a:t>
            </a:fld>
            <a:endParaRPr lang="en-US" altLang="en-US"/>
          </a:p>
        </p:txBody>
      </p:sp>
      <p:sp>
        <p:nvSpPr>
          <p:cNvPr id="8" name="Rectangle 2"/>
          <p:cNvSpPr txBox="1">
            <a:spLocks noChangeArrowheads="1"/>
          </p:cNvSpPr>
          <p:nvPr/>
        </p:nvSpPr>
        <p:spPr bwMode="auto">
          <a:xfrm>
            <a:off x="914400" y="192088"/>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rgbClr val="3333CC"/>
                </a:solidFill>
                <a:latin typeface="+mj-lt"/>
                <a:ea typeface="+mj-ea"/>
                <a:cs typeface="+mj-cs"/>
              </a:defRPr>
            </a:lvl1pPr>
            <a:lvl2pPr algn="ctr" rtl="0" fontAlgn="base">
              <a:spcBef>
                <a:spcPct val="0"/>
              </a:spcBef>
              <a:spcAft>
                <a:spcPct val="0"/>
              </a:spcAft>
              <a:defRPr sz="4400">
                <a:solidFill>
                  <a:srgbClr val="3333CC"/>
                </a:solidFill>
                <a:latin typeface="Arial" panose="020B0604020202020204" pitchFamily="34" charset="0"/>
              </a:defRPr>
            </a:lvl2pPr>
            <a:lvl3pPr algn="ctr" rtl="0" fontAlgn="base">
              <a:spcBef>
                <a:spcPct val="0"/>
              </a:spcBef>
              <a:spcAft>
                <a:spcPct val="0"/>
              </a:spcAft>
              <a:defRPr sz="4400">
                <a:solidFill>
                  <a:srgbClr val="3333CC"/>
                </a:solidFill>
                <a:latin typeface="Arial" panose="020B0604020202020204" pitchFamily="34" charset="0"/>
              </a:defRPr>
            </a:lvl3pPr>
            <a:lvl4pPr algn="ctr" rtl="0" fontAlgn="base">
              <a:spcBef>
                <a:spcPct val="0"/>
              </a:spcBef>
              <a:spcAft>
                <a:spcPct val="0"/>
              </a:spcAft>
              <a:defRPr sz="4400">
                <a:solidFill>
                  <a:srgbClr val="3333CC"/>
                </a:solidFill>
                <a:latin typeface="Arial" panose="020B0604020202020204" pitchFamily="34" charset="0"/>
              </a:defRPr>
            </a:lvl4pPr>
            <a:lvl5pPr algn="ctr" rtl="0" fontAlgn="base">
              <a:spcBef>
                <a:spcPct val="0"/>
              </a:spcBef>
              <a:spcAft>
                <a:spcPct val="0"/>
              </a:spcAft>
              <a:defRPr sz="4400">
                <a:solidFill>
                  <a:srgbClr val="3333CC"/>
                </a:solidFill>
                <a:latin typeface="Arial" panose="020B0604020202020204" pitchFamily="34" charset="0"/>
              </a:defRPr>
            </a:lvl5pPr>
            <a:lvl6pPr marL="457200" algn="ctr" rtl="0" fontAlgn="base">
              <a:spcBef>
                <a:spcPct val="0"/>
              </a:spcBef>
              <a:spcAft>
                <a:spcPct val="0"/>
              </a:spcAft>
              <a:defRPr sz="4400">
                <a:solidFill>
                  <a:srgbClr val="3333CC"/>
                </a:solidFill>
                <a:latin typeface="Arial" panose="020B0604020202020204" pitchFamily="34" charset="0"/>
              </a:defRPr>
            </a:lvl6pPr>
            <a:lvl7pPr marL="914400" algn="ctr" rtl="0" fontAlgn="base">
              <a:spcBef>
                <a:spcPct val="0"/>
              </a:spcBef>
              <a:spcAft>
                <a:spcPct val="0"/>
              </a:spcAft>
              <a:defRPr sz="4400">
                <a:solidFill>
                  <a:srgbClr val="3333CC"/>
                </a:solidFill>
                <a:latin typeface="Arial" panose="020B0604020202020204" pitchFamily="34" charset="0"/>
              </a:defRPr>
            </a:lvl7pPr>
            <a:lvl8pPr marL="1371600" algn="ctr" rtl="0" fontAlgn="base">
              <a:spcBef>
                <a:spcPct val="0"/>
              </a:spcBef>
              <a:spcAft>
                <a:spcPct val="0"/>
              </a:spcAft>
              <a:defRPr sz="4400">
                <a:solidFill>
                  <a:srgbClr val="3333CC"/>
                </a:solidFill>
                <a:latin typeface="Arial" panose="020B0604020202020204" pitchFamily="34" charset="0"/>
              </a:defRPr>
            </a:lvl8pPr>
            <a:lvl9pPr marL="1828800" algn="ctr" rtl="0" fontAlgn="base">
              <a:spcBef>
                <a:spcPct val="0"/>
              </a:spcBef>
              <a:spcAft>
                <a:spcPct val="0"/>
              </a:spcAft>
              <a:defRPr sz="4400">
                <a:solidFill>
                  <a:srgbClr val="3333CC"/>
                </a:solidFill>
                <a:latin typeface="Arial" panose="020B0604020202020204" pitchFamily="34" charset="0"/>
              </a:defRPr>
            </a:lvl9pPr>
          </a:lstStyle>
          <a:p>
            <a:r>
              <a:rPr lang="en-GB" sz="2800" b="1" dirty="0" smtClean="0"/>
              <a:t>Federalism</a:t>
            </a:r>
            <a:endParaRPr lang="en-GB" sz="2800" b="1" dirty="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24744"/>
            <a:ext cx="8280920" cy="5400600"/>
          </a:xfrm>
          <a:prstGeom prst="rect">
            <a:avLst/>
          </a:prstGeom>
          <a:noFill/>
          <a:ln>
            <a:noFill/>
          </a:ln>
        </p:spPr>
      </p:pic>
    </p:spTree>
    <p:extLst>
      <p:ext uri="{BB962C8B-B14F-4D97-AF65-F5344CB8AC3E}">
        <p14:creationId xmlns:p14="http://schemas.microsoft.com/office/powerpoint/2010/main" val="41252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AF326F9-41AB-4326-B6CD-4056BD4F3111}" type="slidenum">
              <a:rPr lang="en-US" altLang="en-US"/>
              <a:pPr/>
              <a:t>25</a:t>
            </a:fld>
            <a:endParaRPr lang="en-US" altLang="en-US"/>
          </a:p>
        </p:txBody>
      </p:sp>
      <p:sp>
        <p:nvSpPr>
          <p:cNvPr id="7171" name="Rectangle 3"/>
          <p:cNvSpPr>
            <a:spLocks noGrp="1" noChangeArrowheads="1"/>
          </p:cNvSpPr>
          <p:nvPr>
            <p:ph type="body" idx="1"/>
          </p:nvPr>
        </p:nvSpPr>
        <p:spPr>
          <a:xfrm>
            <a:off x="467544" y="1484784"/>
            <a:ext cx="8784976" cy="5668739"/>
          </a:xfrm>
        </p:spPr>
        <p:txBody>
          <a:bodyPr/>
          <a:lstStyle/>
          <a:p>
            <a:r>
              <a:rPr lang="en-GB" sz="2400" dirty="0" smtClean="0"/>
              <a:t>When the separation is not clear, we need </a:t>
            </a:r>
            <a:r>
              <a:rPr lang="en-GB" sz="2400" b="1" dirty="0" smtClean="0"/>
              <a:t>transfers</a:t>
            </a:r>
            <a:r>
              <a:rPr lang="en-GB" sz="2400" dirty="0" smtClean="0"/>
              <a:t> and grants</a:t>
            </a:r>
          </a:p>
          <a:p>
            <a:r>
              <a:rPr lang="en-GB" sz="2400" dirty="0"/>
              <a:t>In Myanmar, the Union Government </a:t>
            </a:r>
            <a:endParaRPr lang="en-GB" sz="2400" dirty="0" smtClean="0"/>
          </a:p>
          <a:p>
            <a:pPr lvl="1"/>
            <a:r>
              <a:rPr lang="en-GB" sz="2000" dirty="0" smtClean="0"/>
              <a:t>controls </a:t>
            </a:r>
            <a:r>
              <a:rPr lang="en-GB" sz="2000" dirty="0"/>
              <a:t>88% of all public expenditure, </a:t>
            </a:r>
            <a:endParaRPr lang="en-GB" sz="2000" dirty="0" smtClean="0"/>
          </a:p>
          <a:p>
            <a:pPr lvl="1"/>
            <a:r>
              <a:rPr lang="en-GB" sz="2000" dirty="0" smtClean="0"/>
              <a:t>transferring </a:t>
            </a:r>
            <a:r>
              <a:rPr lang="en-GB" sz="2000" dirty="0"/>
              <a:t>only 12% to States and Regions. </a:t>
            </a:r>
            <a:endParaRPr lang="en-GB" sz="2000" dirty="0" smtClean="0"/>
          </a:p>
          <a:p>
            <a:r>
              <a:rPr lang="en-GB" sz="2400" dirty="0" smtClean="0"/>
              <a:t>This </a:t>
            </a:r>
            <a:r>
              <a:rPr lang="en-GB" sz="2400" dirty="0"/>
              <a:t>compares </a:t>
            </a:r>
            <a:r>
              <a:rPr lang="en-GB" sz="2400" dirty="0" smtClean="0"/>
              <a:t>with</a:t>
            </a:r>
            <a:endParaRPr lang="en-GB" sz="2400" dirty="0" smtClean="0"/>
          </a:p>
          <a:p>
            <a:pPr lvl="1"/>
            <a:r>
              <a:rPr lang="en-GB" sz="2000" dirty="0" smtClean="0"/>
              <a:t>60</a:t>
            </a:r>
            <a:r>
              <a:rPr lang="en-GB" sz="2000" dirty="0"/>
              <a:t>% centralized expenditure </a:t>
            </a:r>
            <a:r>
              <a:rPr lang="en-GB" sz="2000" dirty="0" smtClean="0"/>
              <a:t>in </a:t>
            </a:r>
            <a:r>
              <a:rPr lang="en-GB" sz="2000" dirty="0" smtClean="0"/>
              <a:t>Germany </a:t>
            </a:r>
            <a:r>
              <a:rPr lang="en-GB" sz="2000" dirty="0" smtClean="0"/>
              <a:t> and</a:t>
            </a:r>
          </a:p>
          <a:p>
            <a:pPr lvl="1"/>
            <a:r>
              <a:rPr lang="en-GB" sz="2000" dirty="0" smtClean="0"/>
              <a:t>50</a:t>
            </a:r>
            <a:r>
              <a:rPr lang="en-GB" sz="2000" dirty="0"/>
              <a:t>% in the United States.</a:t>
            </a:r>
            <a:r>
              <a:rPr lang="en-GB" sz="2000" dirty="0" smtClean="0">
                <a:effectLst/>
              </a:rPr>
              <a:t> </a:t>
            </a:r>
            <a:endParaRPr lang="en-GB" sz="2000" dirty="0"/>
          </a:p>
        </p:txBody>
      </p:sp>
      <p:sp>
        <p:nvSpPr>
          <p:cNvPr id="8" name="Rectangle 2"/>
          <p:cNvSpPr txBox="1">
            <a:spLocks noChangeArrowheads="1"/>
          </p:cNvSpPr>
          <p:nvPr/>
        </p:nvSpPr>
        <p:spPr bwMode="auto">
          <a:xfrm>
            <a:off x="914400" y="192088"/>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rgbClr val="3333CC"/>
                </a:solidFill>
                <a:latin typeface="+mj-lt"/>
                <a:ea typeface="+mj-ea"/>
                <a:cs typeface="+mj-cs"/>
              </a:defRPr>
            </a:lvl1pPr>
            <a:lvl2pPr algn="ctr" rtl="0" fontAlgn="base">
              <a:spcBef>
                <a:spcPct val="0"/>
              </a:spcBef>
              <a:spcAft>
                <a:spcPct val="0"/>
              </a:spcAft>
              <a:defRPr sz="4400">
                <a:solidFill>
                  <a:srgbClr val="3333CC"/>
                </a:solidFill>
                <a:latin typeface="Arial" panose="020B0604020202020204" pitchFamily="34" charset="0"/>
              </a:defRPr>
            </a:lvl2pPr>
            <a:lvl3pPr algn="ctr" rtl="0" fontAlgn="base">
              <a:spcBef>
                <a:spcPct val="0"/>
              </a:spcBef>
              <a:spcAft>
                <a:spcPct val="0"/>
              </a:spcAft>
              <a:defRPr sz="4400">
                <a:solidFill>
                  <a:srgbClr val="3333CC"/>
                </a:solidFill>
                <a:latin typeface="Arial" panose="020B0604020202020204" pitchFamily="34" charset="0"/>
              </a:defRPr>
            </a:lvl3pPr>
            <a:lvl4pPr algn="ctr" rtl="0" fontAlgn="base">
              <a:spcBef>
                <a:spcPct val="0"/>
              </a:spcBef>
              <a:spcAft>
                <a:spcPct val="0"/>
              </a:spcAft>
              <a:defRPr sz="4400">
                <a:solidFill>
                  <a:srgbClr val="3333CC"/>
                </a:solidFill>
                <a:latin typeface="Arial" panose="020B0604020202020204" pitchFamily="34" charset="0"/>
              </a:defRPr>
            </a:lvl4pPr>
            <a:lvl5pPr algn="ctr" rtl="0" fontAlgn="base">
              <a:spcBef>
                <a:spcPct val="0"/>
              </a:spcBef>
              <a:spcAft>
                <a:spcPct val="0"/>
              </a:spcAft>
              <a:defRPr sz="4400">
                <a:solidFill>
                  <a:srgbClr val="3333CC"/>
                </a:solidFill>
                <a:latin typeface="Arial" panose="020B0604020202020204" pitchFamily="34" charset="0"/>
              </a:defRPr>
            </a:lvl5pPr>
            <a:lvl6pPr marL="457200" algn="ctr" rtl="0" fontAlgn="base">
              <a:spcBef>
                <a:spcPct val="0"/>
              </a:spcBef>
              <a:spcAft>
                <a:spcPct val="0"/>
              </a:spcAft>
              <a:defRPr sz="4400">
                <a:solidFill>
                  <a:srgbClr val="3333CC"/>
                </a:solidFill>
                <a:latin typeface="Arial" panose="020B0604020202020204" pitchFamily="34" charset="0"/>
              </a:defRPr>
            </a:lvl6pPr>
            <a:lvl7pPr marL="914400" algn="ctr" rtl="0" fontAlgn="base">
              <a:spcBef>
                <a:spcPct val="0"/>
              </a:spcBef>
              <a:spcAft>
                <a:spcPct val="0"/>
              </a:spcAft>
              <a:defRPr sz="4400">
                <a:solidFill>
                  <a:srgbClr val="3333CC"/>
                </a:solidFill>
                <a:latin typeface="Arial" panose="020B0604020202020204" pitchFamily="34" charset="0"/>
              </a:defRPr>
            </a:lvl7pPr>
            <a:lvl8pPr marL="1371600" algn="ctr" rtl="0" fontAlgn="base">
              <a:spcBef>
                <a:spcPct val="0"/>
              </a:spcBef>
              <a:spcAft>
                <a:spcPct val="0"/>
              </a:spcAft>
              <a:defRPr sz="4400">
                <a:solidFill>
                  <a:srgbClr val="3333CC"/>
                </a:solidFill>
                <a:latin typeface="Arial" panose="020B0604020202020204" pitchFamily="34" charset="0"/>
              </a:defRPr>
            </a:lvl8pPr>
            <a:lvl9pPr marL="1828800" algn="ctr" rtl="0" fontAlgn="base">
              <a:spcBef>
                <a:spcPct val="0"/>
              </a:spcBef>
              <a:spcAft>
                <a:spcPct val="0"/>
              </a:spcAft>
              <a:defRPr sz="4400">
                <a:solidFill>
                  <a:srgbClr val="3333CC"/>
                </a:solidFill>
                <a:latin typeface="Arial" panose="020B0604020202020204" pitchFamily="34" charset="0"/>
              </a:defRPr>
            </a:lvl9pPr>
          </a:lstStyle>
          <a:p>
            <a:r>
              <a:rPr lang="en-GB" sz="2800" b="1" dirty="0" smtClean="0"/>
              <a:t>Fiscal Federalism</a:t>
            </a:r>
            <a:endParaRPr lang="en-GB" sz="2800" b="1" dirty="0"/>
          </a:p>
        </p:txBody>
      </p:sp>
    </p:spTree>
    <p:extLst>
      <p:ext uri="{BB962C8B-B14F-4D97-AF65-F5344CB8AC3E}">
        <p14:creationId xmlns:p14="http://schemas.microsoft.com/office/powerpoint/2010/main" val="246101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AF326F9-41AB-4326-B6CD-4056BD4F3111}" type="slidenum">
              <a:rPr lang="en-US" altLang="en-US"/>
              <a:pPr/>
              <a:t>26</a:t>
            </a:fld>
            <a:endParaRPr lang="en-US" altLang="en-US"/>
          </a:p>
        </p:txBody>
      </p:sp>
      <p:sp>
        <p:nvSpPr>
          <p:cNvPr id="7171" name="Rectangle 3"/>
          <p:cNvSpPr>
            <a:spLocks noGrp="1" noChangeArrowheads="1"/>
          </p:cNvSpPr>
          <p:nvPr>
            <p:ph type="body" idx="1"/>
          </p:nvPr>
        </p:nvSpPr>
        <p:spPr>
          <a:xfrm>
            <a:off x="393324" y="1228949"/>
            <a:ext cx="8784976" cy="5668739"/>
          </a:xfrm>
        </p:spPr>
        <p:txBody>
          <a:bodyPr/>
          <a:lstStyle/>
          <a:p>
            <a:pPr marL="0" lvl="0" indent="0">
              <a:buNone/>
            </a:pPr>
            <a:r>
              <a:rPr lang="en-GB" sz="2400" b="1" dirty="0"/>
              <a:t>Sources of public finances: taxation and other revenues</a:t>
            </a:r>
          </a:p>
          <a:p>
            <a:r>
              <a:rPr lang="en-GB" sz="2400" b="1" dirty="0" smtClean="0"/>
              <a:t>Taxes</a:t>
            </a:r>
            <a:r>
              <a:rPr lang="en-GB" sz="2400" dirty="0" smtClean="0"/>
              <a:t> are imposed on the </a:t>
            </a:r>
            <a:r>
              <a:rPr lang="en-GB" sz="2400" dirty="0"/>
              <a:t>productive capacities of the people and the products of the </a:t>
            </a:r>
            <a:r>
              <a:rPr lang="en-GB" sz="2400" dirty="0" smtClean="0"/>
              <a:t>earth</a:t>
            </a:r>
          </a:p>
          <a:p>
            <a:pPr lvl="1"/>
            <a:r>
              <a:rPr lang="en-GB" sz="2000" dirty="0" smtClean="0"/>
              <a:t>natural </a:t>
            </a:r>
            <a:r>
              <a:rPr lang="en-GB" sz="2000" dirty="0"/>
              <a:t>raw materials, precious stones, and agricultural output. </a:t>
            </a:r>
            <a:endParaRPr lang="en-GB" sz="2000" dirty="0" smtClean="0"/>
          </a:p>
          <a:p>
            <a:pPr lvl="1"/>
            <a:r>
              <a:rPr lang="en-GB" sz="2000" dirty="0" smtClean="0"/>
              <a:t>Taxing </a:t>
            </a:r>
            <a:r>
              <a:rPr lang="en-GB" sz="2000" dirty="0"/>
              <a:t>people in kind or in money. </a:t>
            </a:r>
            <a:r>
              <a:rPr lang="en-GB" sz="2400" dirty="0" smtClean="0"/>
              <a:t> </a:t>
            </a:r>
          </a:p>
          <a:p>
            <a:r>
              <a:rPr lang="en-GB" sz="2400" dirty="0" smtClean="0"/>
              <a:t>In </a:t>
            </a:r>
            <a:r>
              <a:rPr lang="en-GB" sz="2400" dirty="0"/>
              <a:t>Myanmar, the government </a:t>
            </a:r>
            <a:endParaRPr lang="en-GB" sz="2400" dirty="0" smtClean="0"/>
          </a:p>
          <a:p>
            <a:pPr lvl="1"/>
            <a:r>
              <a:rPr lang="en-GB" sz="2000" dirty="0" smtClean="0"/>
              <a:t>receives </a:t>
            </a:r>
            <a:r>
              <a:rPr lang="en-GB" sz="2000" b="1" dirty="0"/>
              <a:t>profits</a:t>
            </a:r>
            <a:r>
              <a:rPr lang="en-GB" sz="2000" dirty="0"/>
              <a:t> from owning State-owned Economic Enterprises (SEE) </a:t>
            </a:r>
            <a:endParaRPr lang="en-GB" sz="2000" dirty="0" smtClean="0"/>
          </a:p>
          <a:p>
            <a:pPr lvl="1"/>
            <a:r>
              <a:rPr lang="en-GB" sz="2000" dirty="0" smtClean="0"/>
              <a:t>gets </a:t>
            </a:r>
            <a:r>
              <a:rPr lang="en-GB" sz="2000" dirty="0"/>
              <a:t>revenue from </a:t>
            </a:r>
            <a:r>
              <a:rPr lang="en-GB" sz="2000" b="1" dirty="0"/>
              <a:t>selling or leasing access rights to natural resources.</a:t>
            </a:r>
            <a:r>
              <a:rPr lang="en-GB" sz="2000" dirty="0"/>
              <a:t> </a:t>
            </a:r>
            <a:endParaRPr lang="en-GB" sz="2000" dirty="0" smtClean="0"/>
          </a:p>
          <a:p>
            <a:pPr lvl="1"/>
            <a:r>
              <a:rPr lang="en-GB" sz="2000" dirty="0" smtClean="0"/>
              <a:t>can </a:t>
            </a:r>
            <a:r>
              <a:rPr lang="en-GB" sz="2000" b="1" dirty="0"/>
              <a:t>borrow</a:t>
            </a:r>
            <a:r>
              <a:rPr lang="en-GB" sz="2000" dirty="0"/>
              <a:t> in financial markets. </a:t>
            </a:r>
          </a:p>
        </p:txBody>
      </p:sp>
      <p:sp>
        <p:nvSpPr>
          <p:cNvPr id="8" name="Rectangle 2"/>
          <p:cNvSpPr txBox="1">
            <a:spLocks noChangeArrowheads="1"/>
          </p:cNvSpPr>
          <p:nvPr/>
        </p:nvSpPr>
        <p:spPr bwMode="auto">
          <a:xfrm>
            <a:off x="914400" y="192088"/>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rgbClr val="3333CC"/>
                </a:solidFill>
                <a:latin typeface="+mj-lt"/>
                <a:ea typeface="+mj-ea"/>
                <a:cs typeface="+mj-cs"/>
              </a:defRPr>
            </a:lvl1pPr>
            <a:lvl2pPr algn="ctr" rtl="0" fontAlgn="base">
              <a:spcBef>
                <a:spcPct val="0"/>
              </a:spcBef>
              <a:spcAft>
                <a:spcPct val="0"/>
              </a:spcAft>
              <a:defRPr sz="4400">
                <a:solidFill>
                  <a:srgbClr val="3333CC"/>
                </a:solidFill>
                <a:latin typeface="Arial" panose="020B0604020202020204" pitchFamily="34" charset="0"/>
              </a:defRPr>
            </a:lvl2pPr>
            <a:lvl3pPr algn="ctr" rtl="0" fontAlgn="base">
              <a:spcBef>
                <a:spcPct val="0"/>
              </a:spcBef>
              <a:spcAft>
                <a:spcPct val="0"/>
              </a:spcAft>
              <a:defRPr sz="4400">
                <a:solidFill>
                  <a:srgbClr val="3333CC"/>
                </a:solidFill>
                <a:latin typeface="Arial" panose="020B0604020202020204" pitchFamily="34" charset="0"/>
              </a:defRPr>
            </a:lvl3pPr>
            <a:lvl4pPr algn="ctr" rtl="0" fontAlgn="base">
              <a:spcBef>
                <a:spcPct val="0"/>
              </a:spcBef>
              <a:spcAft>
                <a:spcPct val="0"/>
              </a:spcAft>
              <a:defRPr sz="4400">
                <a:solidFill>
                  <a:srgbClr val="3333CC"/>
                </a:solidFill>
                <a:latin typeface="Arial" panose="020B0604020202020204" pitchFamily="34" charset="0"/>
              </a:defRPr>
            </a:lvl4pPr>
            <a:lvl5pPr algn="ctr" rtl="0" fontAlgn="base">
              <a:spcBef>
                <a:spcPct val="0"/>
              </a:spcBef>
              <a:spcAft>
                <a:spcPct val="0"/>
              </a:spcAft>
              <a:defRPr sz="4400">
                <a:solidFill>
                  <a:srgbClr val="3333CC"/>
                </a:solidFill>
                <a:latin typeface="Arial" panose="020B0604020202020204" pitchFamily="34" charset="0"/>
              </a:defRPr>
            </a:lvl5pPr>
            <a:lvl6pPr marL="457200" algn="ctr" rtl="0" fontAlgn="base">
              <a:spcBef>
                <a:spcPct val="0"/>
              </a:spcBef>
              <a:spcAft>
                <a:spcPct val="0"/>
              </a:spcAft>
              <a:defRPr sz="4400">
                <a:solidFill>
                  <a:srgbClr val="3333CC"/>
                </a:solidFill>
                <a:latin typeface="Arial" panose="020B0604020202020204" pitchFamily="34" charset="0"/>
              </a:defRPr>
            </a:lvl6pPr>
            <a:lvl7pPr marL="914400" algn="ctr" rtl="0" fontAlgn="base">
              <a:spcBef>
                <a:spcPct val="0"/>
              </a:spcBef>
              <a:spcAft>
                <a:spcPct val="0"/>
              </a:spcAft>
              <a:defRPr sz="4400">
                <a:solidFill>
                  <a:srgbClr val="3333CC"/>
                </a:solidFill>
                <a:latin typeface="Arial" panose="020B0604020202020204" pitchFamily="34" charset="0"/>
              </a:defRPr>
            </a:lvl7pPr>
            <a:lvl8pPr marL="1371600" algn="ctr" rtl="0" fontAlgn="base">
              <a:spcBef>
                <a:spcPct val="0"/>
              </a:spcBef>
              <a:spcAft>
                <a:spcPct val="0"/>
              </a:spcAft>
              <a:defRPr sz="4400">
                <a:solidFill>
                  <a:srgbClr val="3333CC"/>
                </a:solidFill>
                <a:latin typeface="Arial" panose="020B0604020202020204" pitchFamily="34" charset="0"/>
              </a:defRPr>
            </a:lvl8pPr>
            <a:lvl9pPr marL="1828800" algn="ctr" rtl="0" fontAlgn="base">
              <a:spcBef>
                <a:spcPct val="0"/>
              </a:spcBef>
              <a:spcAft>
                <a:spcPct val="0"/>
              </a:spcAft>
              <a:defRPr sz="4400">
                <a:solidFill>
                  <a:srgbClr val="3333CC"/>
                </a:solidFill>
                <a:latin typeface="Arial" panose="020B0604020202020204" pitchFamily="34" charset="0"/>
              </a:defRPr>
            </a:lvl9pPr>
          </a:lstStyle>
          <a:p>
            <a:r>
              <a:rPr lang="en-GB" sz="2800" b="1" dirty="0" smtClean="0"/>
              <a:t>Taxation</a:t>
            </a:r>
            <a:endParaRPr lang="en-GB" sz="2800" b="1" dirty="0"/>
          </a:p>
        </p:txBody>
      </p:sp>
    </p:spTree>
    <p:extLst>
      <p:ext uri="{BB962C8B-B14F-4D97-AF65-F5344CB8AC3E}">
        <p14:creationId xmlns:p14="http://schemas.microsoft.com/office/powerpoint/2010/main" val="2320763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AF326F9-41AB-4326-B6CD-4056BD4F3111}" type="slidenum">
              <a:rPr lang="en-US" altLang="en-US"/>
              <a:pPr/>
              <a:t>27</a:t>
            </a:fld>
            <a:endParaRPr lang="en-US" altLang="en-US"/>
          </a:p>
        </p:txBody>
      </p:sp>
      <p:sp>
        <p:nvSpPr>
          <p:cNvPr id="7171" name="Rectangle 3"/>
          <p:cNvSpPr>
            <a:spLocks noGrp="1" noChangeArrowheads="1"/>
          </p:cNvSpPr>
          <p:nvPr>
            <p:ph type="body" idx="1"/>
          </p:nvPr>
        </p:nvSpPr>
        <p:spPr>
          <a:xfrm>
            <a:off x="408112" y="931863"/>
            <a:ext cx="8784976" cy="5668739"/>
          </a:xfrm>
        </p:spPr>
        <p:txBody>
          <a:bodyPr/>
          <a:lstStyle/>
          <a:p>
            <a:pPr marL="0" indent="0">
              <a:buNone/>
            </a:pPr>
            <a:r>
              <a:rPr lang="en-GB" sz="2400" b="1" dirty="0" smtClean="0"/>
              <a:t>A </a:t>
            </a:r>
            <a:r>
              <a:rPr lang="en-GB" sz="2400" b="1" dirty="0"/>
              <a:t>“good tax </a:t>
            </a:r>
            <a:r>
              <a:rPr lang="en-GB" sz="2400" b="1" dirty="0" smtClean="0"/>
              <a:t>structure</a:t>
            </a:r>
          </a:p>
          <a:p>
            <a:pPr lvl="0"/>
            <a:r>
              <a:rPr lang="en-GB" sz="2400" dirty="0" smtClean="0"/>
              <a:t>The </a:t>
            </a:r>
            <a:r>
              <a:rPr lang="en-GB" sz="2400" dirty="0"/>
              <a:t>distribution of the tax burden should be </a:t>
            </a:r>
            <a:r>
              <a:rPr lang="en-GB" sz="2400" b="1" dirty="0">
                <a:solidFill>
                  <a:srgbClr val="FF0000"/>
                </a:solidFill>
              </a:rPr>
              <a:t>equitable</a:t>
            </a:r>
            <a:r>
              <a:rPr lang="en-GB" sz="2400" dirty="0">
                <a:solidFill>
                  <a:srgbClr val="FF0000"/>
                </a:solidFill>
              </a:rPr>
              <a:t> </a:t>
            </a:r>
            <a:r>
              <a:rPr lang="en-GB" sz="2400" dirty="0"/>
              <a:t>so that everyone pays a fair share</a:t>
            </a:r>
          </a:p>
          <a:p>
            <a:pPr lvl="0"/>
            <a:r>
              <a:rPr lang="en-GB" sz="2400" dirty="0"/>
              <a:t>Taxes should </a:t>
            </a:r>
            <a:r>
              <a:rPr lang="en-GB" sz="2400" b="1" dirty="0">
                <a:solidFill>
                  <a:srgbClr val="FF0000"/>
                </a:solidFill>
              </a:rPr>
              <a:t>minimize interference </a:t>
            </a:r>
            <a:r>
              <a:rPr lang="en-GB" sz="2400" dirty="0"/>
              <a:t>with economic decisions in otherwise efficient markets. If possible, market inefficiencies should be corrected by taxes</a:t>
            </a:r>
          </a:p>
          <a:p>
            <a:pPr lvl="0"/>
            <a:r>
              <a:rPr lang="en-GB" sz="2400" dirty="0"/>
              <a:t>The tax structure should facilitate the fiscal policy </a:t>
            </a:r>
            <a:r>
              <a:rPr lang="en-GB" sz="2400" b="1" dirty="0"/>
              <a:t>stabilisation</a:t>
            </a:r>
            <a:r>
              <a:rPr lang="en-GB" sz="2400" dirty="0"/>
              <a:t> function and support long run </a:t>
            </a:r>
            <a:r>
              <a:rPr lang="en-GB" sz="2400" b="1" dirty="0">
                <a:solidFill>
                  <a:srgbClr val="FF0000"/>
                </a:solidFill>
              </a:rPr>
              <a:t>growth</a:t>
            </a:r>
            <a:r>
              <a:rPr lang="en-GB" sz="2400" dirty="0"/>
              <a:t>.</a:t>
            </a:r>
          </a:p>
          <a:p>
            <a:pPr lvl="0"/>
            <a:r>
              <a:rPr lang="en-GB" sz="2400" dirty="0"/>
              <a:t>The </a:t>
            </a:r>
            <a:r>
              <a:rPr lang="en-GB" sz="2400" b="1" dirty="0"/>
              <a:t>administration</a:t>
            </a:r>
            <a:r>
              <a:rPr lang="en-GB" sz="2400" dirty="0"/>
              <a:t> of the tax system should be </a:t>
            </a:r>
            <a:r>
              <a:rPr lang="en-GB" sz="2400" b="1" dirty="0">
                <a:solidFill>
                  <a:srgbClr val="FF0000"/>
                </a:solidFill>
              </a:rPr>
              <a:t>efficient</a:t>
            </a:r>
            <a:r>
              <a:rPr lang="en-GB" sz="2400" dirty="0"/>
              <a:t>, non-arbitrary, transparent, and understandable by all taxpayers.</a:t>
            </a:r>
          </a:p>
          <a:p>
            <a:pPr lvl="1"/>
            <a:r>
              <a:rPr lang="en-GB" sz="2000" dirty="0"/>
              <a:t>The administration and compliance costs should be as low as possible without hampering efficiency and distorting incentives for the private sector</a:t>
            </a:r>
            <a:r>
              <a:rPr lang="en-GB" sz="2000" dirty="0" smtClean="0"/>
              <a:t>.</a:t>
            </a:r>
            <a:endParaRPr lang="en-GB" sz="2400" dirty="0"/>
          </a:p>
        </p:txBody>
      </p:sp>
      <p:sp>
        <p:nvSpPr>
          <p:cNvPr id="8" name="Rectangle 2"/>
          <p:cNvSpPr txBox="1">
            <a:spLocks noChangeArrowheads="1"/>
          </p:cNvSpPr>
          <p:nvPr/>
        </p:nvSpPr>
        <p:spPr bwMode="auto">
          <a:xfrm>
            <a:off x="914400" y="192088"/>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rgbClr val="3333CC"/>
                </a:solidFill>
                <a:latin typeface="+mj-lt"/>
                <a:ea typeface="+mj-ea"/>
                <a:cs typeface="+mj-cs"/>
              </a:defRPr>
            </a:lvl1pPr>
            <a:lvl2pPr algn="ctr" rtl="0" fontAlgn="base">
              <a:spcBef>
                <a:spcPct val="0"/>
              </a:spcBef>
              <a:spcAft>
                <a:spcPct val="0"/>
              </a:spcAft>
              <a:defRPr sz="4400">
                <a:solidFill>
                  <a:srgbClr val="3333CC"/>
                </a:solidFill>
                <a:latin typeface="Arial" panose="020B0604020202020204" pitchFamily="34" charset="0"/>
              </a:defRPr>
            </a:lvl2pPr>
            <a:lvl3pPr algn="ctr" rtl="0" fontAlgn="base">
              <a:spcBef>
                <a:spcPct val="0"/>
              </a:spcBef>
              <a:spcAft>
                <a:spcPct val="0"/>
              </a:spcAft>
              <a:defRPr sz="4400">
                <a:solidFill>
                  <a:srgbClr val="3333CC"/>
                </a:solidFill>
                <a:latin typeface="Arial" panose="020B0604020202020204" pitchFamily="34" charset="0"/>
              </a:defRPr>
            </a:lvl3pPr>
            <a:lvl4pPr algn="ctr" rtl="0" fontAlgn="base">
              <a:spcBef>
                <a:spcPct val="0"/>
              </a:spcBef>
              <a:spcAft>
                <a:spcPct val="0"/>
              </a:spcAft>
              <a:defRPr sz="4400">
                <a:solidFill>
                  <a:srgbClr val="3333CC"/>
                </a:solidFill>
                <a:latin typeface="Arial" panose="020B0604020202020204" pitchFamily="34" charset="0"/>
              </a:defRPr>
            </a:lvl4pPr>
            <a:lvl5pPr algn="ctr" rtl="0" fontAlgn="base">
              <a:spcBef>
                <a:spcPct val="0"/>
              </a:spcBef>
              <a:spcAft>
                <a:spcPct val="0"/>
              </a:spcAft>
              <a:defRPr sz="4400">
                <a:solidFill>
                  <a:srgbClr val="3333CC"/>
                </a:solidFill>
                <a:latin typeface="Arial" panose="020B0604020202020204" pitchFamily="34" charset="0"/>
              </a:defRPr>
            </a:lvl5pPr>
            <a:lvl6pPr marL="457200" algn="ctr" rtl="0" fontAlgn="base">
              <a:spcBef>
                <a:spcPct val="0"/>
              </a:spcBef>
              <a:spcAft>
                <a:spcPct val="0"/>
              </a:spcAft>
              <a:defRPr sz="4400">
                <a:solidFill>
                  <a:srgbClr val="3333CC"/>
                </a:solidFill>
                <a:latin typeface="Arial" panose="020B0604020202020204" pitchFamily="34" charset="0"/>
              </a:defRPr>
            </a:lvl6pPr>
            <a:lvl7pPr marL="914400" algn="ctr" rtl="0" fontAlgn="base">
              <a:spcBef>
                <a:spcPct val="0"/>
              </a:spcBef>
              <a:spcAft>
                <a:spcPct val="0"/>
              </a:spcAft>
              <a:defRPr sz="4400">
                <a:solidFill>
                  <a:srgbClr val="3333CC"/>
                </a:solidFill>
                <a:latin typeface="Arial" panose="020B0604020202020204" pitchFamily="34" charset="0"/>
              </a:defRPr>
            </a:lvl7pPr>
            <a:lvl8pPr marL="1371600" algn="ctr" rtl="0" fontAlgn="base">
              <a:spcBef>
                <a:spcPct val="0"/>
              </a:spcBef>
              <a:spcAft>
                <a:spcPct val="0"/>
              </a:spcAft>
              <a:defRPr sz="4400">
                <a:solidFill>
                  <a:srgbClr val="3333CC"/>
                </a:solidFill>
                <a:latin typeface="Arial" panose="020B0604020202020204" pitchFamily="34" charset="0"/>
              </a:defRPr>
            </a:lvl8pPr>
            <a:lvl9pPr marL="1828800" algn="ctr" rtl="0" fontAlgn="base">
              <a:spcBef>
                <a:spcPct val="0"/>
              </a:spcBef>
              <a:spcAft>
                <a:spcPct val="0"/>
              </a:spcAft>
              <a:defRPr sz="4400">
                <a:solidFill>
                  <a:srgbClr val="3333CC"/>
                </a:solidFill>
                <a:latin typeface="Arial" panose="020B0604020202020204" pitchFamily="34" charset="0"/>
              </a:defRPr>
            </a:lvl9pPr>
          </a:lstStyle>
          <a:p>
            <a:r>
              <a:rPr lang="en-GB" sz="2800" b="1" dirty="0" smtClean="0"/>
              <a:t>Taxation</a:t>
            </a:r>
            <a:endParaRPr lang="en-GB" sz="2800" b="1" dirty="0"/>
          </a:p>
        </p:txBody>
      </p:sp>
    </p:spTree>
    <p:extLst>
      <p:ext uri="{BB962C8B-B14F-4D97-AF65-F5344CB8AC3E}">
        <p14:creationId xmlns:p14="http://schemas.microsoft.com/office/powerpoint/2010/main" val="1364869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AF326F9-41AB-4326-B6CD-4056BD4F3111}" type="slidenum">
              <a:rPr lang="en-US" altLang="en-US"/>
              <a:pPr/>
              <a:t>28</a:t>
            </a:fld>
            <a:endParaRPr lang="en-US" altLang="en-US"/>
          </a:p>
        </p:txBody>
      </p:sp>
      <p:sp>
        <p:nvSpPr>
          <p:cNvPr id="8" name="Rectangle 2"/>
          <p:cNvSpPr txBox="1">
            <a:spLocks noChangeArrowheads="1"/>
          </p:cNvSpPr>
          <p:nvPr/>
        </p:nvSpPr>
        <p:spPr bwMode="auto">
          <a:xfrm>
            <a:off x="914400" y="116632"/>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rgbClr val="3333CC"/>
                </a:solidFill>
                <a:latin typeface="+mj-lt"/>
                <a:ea typeface="+mj-ea"/>
                <a:cs typeface="+mj-cs"/>
              </a:defRPr>
            </a:lvl1pPr>
            <a:lvl2pPr algn="ctr" rtl="0" fontAlgn="base">
              <a:spcBef>
                <a:spcPct val="0"/>
              </a:spcBef>
              <a:spcAft>
                <a:spcPct val="0"/>
              </a:spcAft>
              <a:defRPr sz="4400">
                <a:solidFill>
                  <a:srgbClr val="3333CC"/>
                </a:solidFill>
                <a:latin typeface="Arial" panose="020B0604020202020204" pitchFamily="34" charset="0"/>
              </a:defRPr>
            </a:lvl2pPr>
            <a:lvl3pPr algn="ctr" rtl="0" fontAlgn="base">
              <a:spcBef>
                <a:spcPct val="0"/>
              </a:spcBef>
              <a:spcAft>
                <a:spcPct val="0"/>
              </a:spcAft>
              <a:defRPr sz="4400">
                <a:solidFill>
                  <a:srgbClr val="3333CC"/>
                </a:solidFill>
                <a:latin typeface="Arial" panose="020B0604020202020204" pitchFamily="34" charset="0"/>
              </a:defRPr>
            </a:lvl3pPr>
            <a:lvl4pPr algn="ctr" rtl="0" fontAlgn="base">
              <a:spcBef>
                <a:spcPct val="0"/>
              </a:spcBef>
              <a:spcAft>
                <a:spcPct val="0"/>
              </a:spcAft>
              <a:defRPr sz="4400">
                <a:solidFill>
                  <a:srgbClr val="3333CC"/>
                </a:solidFill>
                <a:latin typeface="Arial" panose="020B0604020202020204" pitchFamily="34" charset="0"/>
              </a:defRPr>
            </a:lvl4pPr>
            <a:lvl5pPr algn="ctr" rtl="0" fontAlgn="base">
              <a:spcBef>
                <a:spcPct val="0"/>
              </a:spcBef>
              <a:spcAft>
                <a:spcPct val="0"/>
              </a:spcAft>
              <a:defRPr sz="4400">
                <a:solidFill>
                  <a:srgbClr val="3333CC"/>
                </a:solidFill>
                <a:latin typeface="Arial" panose="020B0604020202020204" pitchFamily="34" charset="0"/>
              </a:defRPr>
            </a:lvl5pPr>
            <a:lvl6pPr marL="457200" algn="ctr" rtl="0" fontAlgn="base">
              <a:spcBef>
                <a:spcPct val="0"/>
              </a:spcBef>
              <a:spcAft>
                <a:spcPct val="0"/>
              </a:spcAft>
              <a:defRPr sz="4400">
                <a:solidFill>
                  <a:srgbClr val="3333CC"/>
                </a:solidFill>
                <a:latin typeface="Arial" panose="020B0604020202020204" pitchFamily="34" charset="0"/>
              </a:defRPr>
            </a:lvl6pPr>
            <a:lvl7pPr marL="914400" algn="ctr" rtl="0" fontAlgn="base">
              <a:spcBef>
                <a:spcPct val="0"/>
              </a:spcBef>
              <a:spcAft>
                <a:spcPct val="0"/>
              </a:spcAft>
              <a:defRPr sz="4400">
                <a:solidFill>
                  <a:srgbClr val="3333CC"/>
                </a:solidFill>
                <a:latin typeface="Arial" panose="020B0604020202020204" pitchFamily="34" charset="0"/>
              </a:defRPr>
            </a:lvl7pPr>
            <a:lvl8pPr marL="1371600" algn="ctr" rtl="0" fontAlgn="base">
              <a:spcBef>
                <a:spcPct val="0"/>
              </a:spcBef>
              <a:spcAft>
                <a:spcPct val="0"/>
              </a:spcAft>
              <a:defRPr sz="4400">
                <a:solidFill>
                  <a:srgbClr val="3333CC"/>
                </a:solidFill>
                <a:latin typeface="Arial" panose="020B0604020202020204" pitchFamily="34" charset="0"/>
              </a:defRPr>
            </a:lvl8pPr>
            <a:lvl9pPr marL="1828800" algn="ctr" rtl="0" fontAlgn="base">
              <a:spcBef>
                <a:spcPct val="0"/>
              </a:spcBef>
              <a:spcAft>
                <a:spcPct val="0"/>
              </a:spcAft>
              <a:defRPr sz="4400">
                <a:solidFill>
                  <a:srgbClr val="3333CC"/>
                </a:solidFill>
                <a:latin typeface="Arial" panose="020B0604020202020204" pitchFamily="34" charset="0"/>
              </a:defRPr>
            </a:lvl9pPr>
          </a:lstStyle>
          <a:p>
            <a:r>
              <a:rPr lang="en-GB" sz="2800" b="1" dirty="0" smtClean="0"/>
              <a:t>Taxation</a:t>
            </a:r>
            <a:endParaRPr lang="en-GB" sz="2800" b="1" dirty="0"/>
          </a:p>
        </p:txBody>
      </p:sp>
      <p:pic>
        <p:nvPicPr>
          <p:cNvPr id="4" name="Picture 3"/>
          <p:cNvPicPr>
            <a:picLocks noChangeAspect="1"/>
          </p:cNvPicPr>
          <p:nvPr/>
        </p:nvPicPr>
        <p:blipFill>
          <a:blip r:embed="rId2"/>
          <a:stretch>
            <a:fillRect/>
          </a:stretch>
        </p:blipFill>
        <p:spPr>
          <a:xfrm>
            <a:off x="2627784" y="878632"/>
            <a:ext cx="5184576" cy="5663152"/>
          </a:xfrm>
          <a:prstGeom prst="rect">
            <a:avLst/>
          </a:prstGeom>
        </p:spPr>
      </p:pic>
    </p:spTree>
    <p:extLst>
      <p:ext uri="{BB962C8B-B14F-4D97-AF65-F5344CB8AC3E}">
        <p14:creationId xmlns:p14="http://schemas.microsoft.com/office/powerpoint/2010/main" val="16429836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AF326F9-41AB-4326-B6CD-4056BD4F3111}" type="slidenum">
              <a:rPr lang="en-US" altLang="en-US"/>
              <a:pPr/>
              <a:t>29</a:t>
            </a:fld>
            <a:endParaRPr lang="en-US" altLang="en-US"/>
          </a:p>
        </p:txBody>
      </p:sp>
      <p:sp>
        <p:nvSpPr>
          <p:cNvPr id="8" name="Rectangle 2"/>
          <p:cNvSpPr txBox="1">
            <a:spLocks noChangeArrowheads="1"/>
          </p:cNvSpPr>
          <p:nvPr/>
        </p:nvSpPr>
        <p:spPr bwMode="auto">
          <a:xfrm>
            <a:off x="914400" y="192088"/>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rgbClr val="3333CC"/>
                </a:solidFill>
                <a:latin typeface="+mj-lt"/>
                <a:ea typeface="+mj-ea"/>
                <a:cs typeface="+mj-cs"/>
              </a:defRPr>
            </a:lvl1pPr>
            <a:lvl2pPr algn="ctr" rtl="0" fontAlgn="base">
              <a:spcBef>
                <a:spcPct val="0"/>
              </a:spcBef>
              <a:spcAft>
                <a:spcPct val="0"/>
              </a:spcAft>
              <a:defRPr sz="4400">
                <a:solidFill>
                  <a:srgbClr val="3333CC"/>
                </a:solidFill>
                <a:latin typeface="Arial" panose="020B0604020202020204" pitchFamily="34" charset="0"/>
              </a:defRPr>
            </a:lvl2pPr>
            <a:lvl3pPr algn="ctr" rtl="0" fontAlgn="base">
              <a:spcBef>
                <a:spcPct val="0"/>
              </a:spcBef>
              <a:spcAft>
                <a:spcPct val="0"/>
              </a:spcAft>
              <a:defRPr sz="4400">
                <a:solidFill>
                  <a:srgbClr val="3333CC"/>
                </a:solidFill>
                <a:latin typeface="Arial" panose="020B0604020202020204" pitchFamily="34" charset="0"/>
              </a:defRPr>
            </a:lvl3pPr>
            <a:lvl4pPr algn="ctr" rtl="0" fontAlgn="base">
              <a:spcBef>
                <a:spcPct val="0"/>
              </a:spcBef>
              <a:spcAft>
                <a:spcPct val="0"/>
              </a:spcAft>
              <a:defRPr sz="4400">
                <a:solidFill>
                  <a:srgbClr val="3333CC"/>
                </a:solidFill>
                <a:latin typeface="Arial" panose="020B0604020202020204" pitchFamily="34" charset="0"/>
              </a:defRPr>
            </a:lvl4pPr>
            <a:lvl5pPr algn="ctr" rtl="0" fontAlgn="base">
              <a:spcBef>
                <a:spcPct val="0"/>
              </a:spcBef>
              <a:spcAft>
                <a:spcPct val="0"/>
              </a:spcAft>
              <a:defRPr sz="4400">
                <a:solidFill>
                  <a:srgbClr val="3333CC"/>
                </a:solidFill>
                <a:latin typeface="Arial" panose="020B0604020202020204" pitchFamily="34" charset="0"/>
              </a:defRPr>
            </a:lvl5pPr>
            <a:lvl6pPr marL="457200" algn="ctr" rtl="0" fontAlgn="base">
              <a:spcBef>
                <a:spcPct val="0"/>
              </a:spcBef>
              <a:spcAft>
                <a:spcPct val="0"/>
              </a:spcAft>
              <a:defRPr sz="4400">
                <a:solidFill>
                  <a:srgbClr val="3333CC"/>
                </a:solidFill>
                <a:latin typeface="Arial" panose="020B0604020202020204" pitchFamily="34" charset="0"/>
              </a:defRPr>
            </a:lvl6pPr>
            <a:lvl7pPr marL="914400" algn="ctr" rtl="0" fontAlgn="base">
              <a:spcBef>
                <a:spcPct val="0"/>
              </a:spcBef>
              <a:spcAft>
                <a:spcPct val="0"/>
              </a:spcAft>
              <a:defRPr sz="4400">
                <a:solidFill>
                  <a:srgbClr val="3333CC"/>
                </a:solidFill>
                <a:latin typeface="Arial" panose="020B0604020202020204" pitchFamily="34" charset="0"/>
              </a:defRPr>
            </a:lvl7pPr>
            <a:lvl8pPr marL="1371600" algn="ctr" rtl="0" fontAlgn="base">
              <a:spcBef>
                <a:spcPct val="0"/>
              </a:spcBef>
              <a:spcAft>
                <a:spcPct val="0"/>
              </a:spcAft>
              <a:defRPr sz="4400">
                <a:solidFill>
                  <a:srgbClr val="3333CC"/>
                </a:solidFill>
                <a:latin typeface="Arial" panose="020B0604020202020204" pitchFamily="34" charset="0"/>
              </a:defRPr>
            </a:lvl8pPr>
            <a:lvl9pPr marL="1828800" algn="ctr" rtl="0" fontAlgn="base">
              <a:spcBef>
                <a:spcPct val="0"/>
              </a:spcBef>
              <a:spcAft>
                <a:spcPct val="0"/>
              </a:spcAft>
              <a:defRPr sz="4400">
                <a:solidFill>
                  <a:srgbClr val="3333CC"/>
                </a:solidFill>
                <a:latin typeface="Arial" panose="020B0604020202020204" pitchFamily="34" charset="0"/>
              </a:defRPr>
            </a:lvl9pPr>
          </a:lstStyle>
          <a:p>
            <a:r>
              <a:rPr lang="en-GB" sz="2800" b="1" dirty="0" smtClean="0"/>
              <a:t>Taxation</a:t>
            </a:r>
            <a:endParaRPr lang="en-GB" sz="2800" b="1" dirty="0"/>
          </a:p>
        </p:txBody>
      </p:sp>
      <p:pic>
        <p:nvPicPr>
          <p:cNvPr id="4" name="Picture 3"/>
          <p:cNvPicPr>
            <a:picLocks noChangeAspect="1"/>
          </p:cNvPicPr>
          <p:nvPr/>
        </p:nvPicPr>
        <p:blipFill>
          <a:blip r:embed="rId2"/>
          <a:stretch>
            <a:fillRect/>
          </a:stretch>
        </p:blipFill>
        <p:spPr>
          <a:xfrm>
            <a:off x="251520" y="1146056"/>
            <a:ext cx="8717966" cy="5337294"/>
          </a:xfrm>
          <a:prstGeom prst="rect">
            <a:avLst/>
          </a:prstGeom>
        </p:spPr>
      </p:pic>
    </p:spTree>
    <p:extLst>
      <p:ext uri="{BB962C8B-B14F-4D97-AF65-F5344CB8AC3E}">
        <p14:creationId xmlns:p14="http://schemas.microsoft.com/office/powerpoint/2010/main" val="3045813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AF326F9-41AB-4326-B6CD-4056BD4F3111}" type="slidenum">
              <a:rPr lang="en-US" altLang="en-US"/>
              <a:pPr/>
              <a:t>3</a:t>
            </a:fld>
            <a:endParaRPr lang="en-US" altLang="en-US"/>
          </a:p>
        </p:txBody>
      </p:sp>
      <p:sp>
        <p:nvSpPr>
          <p:cNvPr id="7171" name="Rectangle 3"/>
          <p:cNvSpPr>
            <a:spLocks noGrp="1" noChangeArrowheads="1"/>
          </p:cNvSpPr>
          <p:nvPr>
            <p:ph type="body" idx="1"/>
          </p:nvPr>
        </p:nvSpPr>
        <p:spPr>
          <a:xfrm>
            <a:off x="471304" y="1052735"/>
            <a:ext cx="8229600" cy="5668739"/>
          </a:xfrm>
        </p:spPr>
        <p:txBody>
          <a:bodyPr/>
          <a:lstStyle/>
          <a:p>
            <a:pPr marL="590550" indent="-533400">
              <a:lnSpc>
                <a:spcPct val="90000"/>
              </a:lnSpc>
            </a:pPr>
            <a:r>
              <a:rPr lang="en-GB" dirty="0" smtClean="0"/>
              <a:t>Economic development is driven by </a:t>
            </a:r>
            <a:r>
              <a:rPr lang="en-GB" b="1" dirty="0" smtClean="0"/>
              <a:t>markets</a:t>
            </a:r>
            <a:r>
              <a:rPr lang="en-GB" dirty="0" smtClean="0"/>
              <a:t>. We distinguish between </a:t>
            </a:r>
          </a:p>
          <a:p>
            <a:pPr marL="990600" lvl="1" indent="-533400">
              <a:lnSpc>
                <a:spcPct val="90000"/>
              </a:lnSpc>
            </a:pPr>
            <a:r>
              <a:rPr lang="en-GB" dirty="0" smtClean="0"/>
              <a:t>private goods, which are exchanged in markets, and </a:t>
            </a:r>
          </a:p>
          <a:p>
            <a:pPr marL="990600" lvl="1" indent="-533400">
              <a:lnSpc>
                <a:spcPct val="90000"/>
              </a:lnSpc>
            </a:pPr>
            <a:r>
              <a:rPr lang="en-GB" dirty="0" smtClean="0"/>
              <a:t>public goods, which are supplied and consumed collectively. </a:t>
            </a:r>
          </a:p>
          <a:p>
            <a:pPr marL="1390650" lvl="2" indent="-533400">
              <a:lnSpc>
                <a:spcPct val="90000"/>
              </a:lnSpc>
            </a:pPr>
            <a:r>
              <a:rPr lang="en-GB" dirty="0" smtClean="0"/>
              <a:t>roads, electricity, schools, etc., </a:t>
            </a:r>
            <a:endParaRPr lang="en-GB" dirty="0" smtClean="0"/>
          </a:p>
          <a:p>
            <a:pPr marL="590550" indent="-533400">
              <a:lnSpc>
                <a:spcPct val="90000"/>
              </a:lnSpc>
            </a:pPr>
            <a:r>
              <a:rPr lang="en-GB" b="1" dirty="0" smtClean="0"/>
              <a:t>Public </a:t>
            </a:r>
            <a:r>
              <a:rPr lang="en-GB" b="1" dirty="0"/>
              <a:t>goods</a:t>
            </a:r>
            <a:r>
              <a:rPr lang="en-GB" dirty="0"/>
              <a:t>, </a:t>
            </a:r>
            <a:r>
              <a:rPr lang="en-GB" dirty="0" smtClean="0"/>
              <a:t>are </a:t>
            </a:r>
            <a:r>
              <a:rPr lang="en-GB" dirty="0"/>
              <a:t>necessary for markets to operate effectively. </a:t>
            </a:r>
            <a:endParaRPr lang="en-GB" dirty="0" smtClean="0"/>
          </a:p>
          <a:p>
            <a:pPr marL="990600" lvl="1" indent="-533400">
              <a:lnSpc>
                <a:spcPct val="90000"/>
              </a:lnSpc>
            </a:pPr>
            <a:r>
              <a:rPr lang="en-GB" dirty="0" smtClean="0"/>
              <a:t>They </a:t>
            </a:r>
            <a:r>
              <a:rPr lang="en-GB" dirty="0"/>
              <a:t>contribute to the economic efficiency and the general </a:t>
            </a:r>
            <a:r>
              <a:rPr lang="en-GB" dirty="0" smtClean="0"/>
              <a:t>well-being</a:t>
            </a:r>
          </a:p>
          <a:p>
            <a:pPr marL="990600" lvl="1" indent="-533400">
              <a:lnSpc>
                <a:spcPct val="90000"/>
              </a:lnSpc>
            </a:pPr>
            <a:r>
              <a:rPr lang="en-GB" dirty="0"/>
              <a:t>provision of public goods to citizens is the purpose of government</a:t>
            </a:r>
            <a:endParaRPr lang="en-GB" altLang="en-US" dirty="0"/>
          </a:p>
        </p:txBody>
      </p:sp>
      <p:sp>
        <p:nvSpPr>
          <p:cNvPr id="8" name="Rectangle 2"/>
          <p:cNvSpPr txBox="1">
            <a:spLocks noChangeArrowheads="1"/>
          </p:cNvSpPr>
          <p:nvPr/>
        </p:nvSpPr>
        <p:spPr bwMode="auto">
          <a:xfrm>
            <a:off x="914400" y="192088"/>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rgbClr val="3333CC"/>
                </a:solidFill>
                <a:latin typeface="+mj-lt"/>
                <a:ea typeface="+mj-ea"/>
                <a:cs typeface="+mj-cs"/>
              </a:defRPr>
            </a:lvl1pPr>
            <a:lvl2pPr algn="ctr" rtl="0" fontAlgn="base">
              <a:spcBef>
                <a:spcPct val="0"/>
              </a:spcBef>
              <a:spcAft>
                <a:spcPct val="0"/>
              </a:spcAft>
              <a:defRPr sz="4400">
                <a:solidFill>
                  <a:srgbClr val="3333CC"/>
                </a:solidFill>
                <a:latin typeface="Arial" panose="020B0604020202020204" pitchFamily="34" charset="0"/>
              </a:defRPr>
            </a:lvl2pPr>
            <a:lvl3pPr algn="ctr" rtl="0" fontAlgn="base">
              <a:spcBef>
                <a:spcPct val="0"/>
              </a:spcBef>
              <a:spcAft>
                <a:spcPct val="0"/>
              </a:spcAft>
              <a:defRPr sz="4400">
                <a:solidFill>
                  <a:srgbClr val="3333CC"/>
                </a:solidFill>
                <a:latin typeface="Arial" panose="020B0604020202020204" pitchFamily="34" charset="0"/>
              </a:defRPr>
            </a:lvl3pPr>
            <a:lvl4pPr algn="ctr" rtl="0" fontAlgn="base">
              <a:spcBef>
                <a:spcPct val="0"/>
              </a:spcBef>
              <a:spcAft>
                <a:spcPct val="0"/>
              </a:spcAft>
              <a:defRPr sz="4400">
                <a:solidFill>
                  <a:srgbClr val="3333CC"/>
                </a:solidFill>
                <a:latin typeface="Arial" panose="020B0604020202020204" pitchFamily="34" charset="0"/>
              </a:defRPr>
            </a:lvl4pPr>
            <a:lvl5pPr algn="ctr" rtl="0" fontAlgn="base">
              <a:spcBef>
                <a:spcPct val="0"/>
              </a:spcBef>
              <a:spcAft>
                <a:spcPct val="0"/>
              </a:spcAft>
              <a:defRPr sz="4400">
                <a:solidFill>
                  <a:srgbClr val="3333CC"/>
                </a:solidFill>
                <a:latin typeface="Arial" panose="020B0604020202020204" pitchFamily="34" charset="0"/>
              </a:defRPr>
            </a:lvl5pPr>
            <a:lvl6pPr marL="457200" algn="ctr" rtl="0" fontAlgn="base">
              <a:spcBef>
                <a:spcPct val="0"/>
              </a:spcBef>
              <a:spcAft>
                <a:spcPct val="0"/>
              </a:spcAft>
              <a:defRPr sz="4400">
                <a:solidFill>
                  <a:srgbClr val="3333CC"/>
                </a:solidFill>
                <a:latin typeface="Arial" panose="020B0604020202020204" pitchFamily="34" charset="0"/>
              </a:defRPr>
            </a:lvl6pPr>
            <a:lvl7pPr marL="914400" algn="ctr" rtl="0" fontAlgn="base">
              <a:spcBef>
                <a:spcPct val="0"/>
              </a:spcBef>
              <a:spcAft>
                <a:spcPct val="0"/>
              </a:spcAft>
              <a:defRPr sz="4400">
                <a:solidFill>
                  <a:srgbClr val="3333CC"/>
                </a:solidFill>
                <a:latin typeface="Arial" panose="020B0604020202020204" pitchFamily="34" charset="0"/>
              </a:defRPr>
            </a:lvl7pPr>
            <a:lvl8pPr marL="1371600" algn="ctr" rtl="0" fontAlgn="base">
              <a:spcBef>
                <a:spcPct val="0"/>
              </a:spcBef>
              <a:spcAft>
                <a:spcPct val="0"/>
              </a:spcAft>
              <a:defRPr sz="4400">
                <a:solidFill>
                  <a:srgbClr val="3333CC"/>
                </a:solidFill>
                <a:latin typeface="Arial" panose="020B0604020202020204" pitchFamily="34" charset="0"/>
              </a:defRPr>
            </a:lvl8pPr>
            <a:lvl9pPr marL="1828800" algn="ctr" rtl="0" fontAlgn="base">
              <a:spcBef>
                <a:spcPct val="0"/>
              </a:spcBef>
              <a:spcAft>
                <a:spcPct val="0"/>
              </a:spcAft>
              <a:defRPr sz="4400">
                <a:solidFill>
                  <a:srgbClr val="3333CC"/>
                </a:solidFill>
                <a:latin typeface="Arial" panose="020B0604020202020204" pitchFamily="34" charset="0"/>
              </a:defRPr>
            </a:lvl9pPr>
          </a:lstStyle>
          <a:p>
            <a:r>
              <a:rPr lang="en-GB" sz="2800" b="1" smtClean="0"/>
              <a:t>General Principles</a:t>
            </a:r>
            <a:endParaRPr lang="en-GB" sz="2800"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AF326F9-41AB-4326-B6CD-4056BD4F3111}" type="slidenum">
              <a:rPr lang="en-US" altLang="en-US"/>
              <a:pPr/>
              <a:t>30</a:t>
            </a:fld>
            <a:endParaRPr lang="en-US" altLang="en-US"/>
          </a:p>
        </p:txBody>
      </p:sp>
      <p:sp>
        <p:nvSpPr>
          <p:cNvPr id="8" name="Rectangle 2"/>
          <p:cNvSpPr txBox="1">
            <a:spLocks noChangeArrowheads="1"/>
          </p:cNvSpPr>
          <p:nvPr/>
        </p:nvSpPr>
        <p:spPr bwMode="auto">
          <a:xfrm>
            <a:off x="914400" y="192088"/>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rgbClr val="3333CC"/>
                </a:solidFill>
                <a:latin typeface="+mj-lt"/>
                <a:ea typeface="+mj-ea"/>
                <a:cs typeface="+mj-cs"/>
              </a:defRPr>
            </a:lvl1pPr>
            <a:lvl2pPr algn="ctr" rtl="0" fontAlgn="base">
              <a:spcBef>
                <a:spcPct val="0"/>
              </a:spcBef>
              <a:spcAft>
                <a:spcPct val="0"/>
              </a:spcAft>
              <a:defRPr sz="4400">
                <a:solidFill>
                  <a:srgbClr val="3333CC"/>
                </a:solidFill>
                <a:latin typeface="Arial" panose="020B0604020202020204" pitchFamily="34" charset="0"/>
              </a:defRPr>
            </a:lvl2pPr>
            <a:lvl3pPr algn="ctr" rtl="0" fontAlgn="base">
              <a:spcBef>
                <a:spcPct val="0"/>
              </a:spcBef>
              <a:spcAft>
                <a:spcPct val="0"/>
              </a:spcAft>
              <a:defRPr sz="4400">
                <a:solidFill>
                  <a:srgbClr val="3333CC"/>
                </a:solidFill>
                <a:latin typeface="Arial" panose="020B0604020202020204" pitchFamily="34" charset="0"/>
              </a:defRPr>
            </a:lvl3pPr>
            <a:lvl4pPr algn="ctr" rtl="0" fontAlgn="base">
              <a:spcBef>
                <a:spcPct val="0"/>
              </a:spcBef>
              <a:spcAft>
                <a:spcPct val="0"/>
              </a:spcAft>
              <a:defRPr sz="4400">
                <a:solidFill>
                  <a:srgbClr val="3333CC"/>
                </a:solidFill>
                <a:latin typeface="Arial" panose="020B0604020202020204" pitchFamily="34" charset="0"/>
              </a:defRPr>
            </a:lvl4pPr>
            <a:lvl5pPr algn="ctr" rtl="0" fontAlgn="base">
              <a:spcBef>
                <a:spcPct val="0"/>
              </a:spcBef>
              <a:spcAft>
                <a:spcPct val="0"/>
              </a:spcAft>
              <a:defRPr sz="4400">
                <a:solidFill>
                  <a:srgbClr val="3333CC"/>
                </a:solidFill>
                <a:latin typeface="Arial" panose="020B0604020202020204" pitchFamily="34" charset="0"/>
              </a:defRPr>
            </a:lvl5pPr>
            <a:lvl6pPr marL="457200" algn="ctr" rtl="0" fontAlgn="base">
              <a:spcBef>
                <a:spcPct val="0"/>
              </a:spcBef>
              <a:spcAft>
                <a:spcPct val="0"/>
              </a:spcAft>
              <a:defRPr sz="4400">
                <a:solidFill>
                  <a:srgbClr val="3333CC"/>
                </a:solidFill>
                <a:latin typeface="Arial" panose="020B0604020202020204" pitchFamily="34" charset="0"/>
              </a:defRPr>
            </a:lvl6pPr>
            <a:lvl7pPr marL="914400" algn="ctr" rtl="0" fontAlgn="base">
              <a:spcBef>
                <a:spcPct val="0"/>
              </a:spcBef>
              <a:spcAft>
                <a:spcPct val="0"/>
              </a:spcAft>
              <a:defRPr sz="4400">
                <a:solidFill>
                  <a:srgbClr val="3333CC"/>
                </a:solidFill>
                <a:latin typeface="Arial" panose="020B0604020202020204" pitchFamily="34" charset="0"/>
              </a:defRPr>
            </a:lvl7pPr>
            <a:lvl8pPr marL="1371600" algn="ctr" rtl="0" fontAlgn="base">
              <a:spcBef>
                <a:spcPct val="0"/>
              </a:spcBef>
              <a:spcAft>
                <a:spcPct val="0"/>
              </a:spcAft>
              <a:defRPr sz="4400">
                <a:solidFill>
                  <a:srgbClr val="3333CC"/>
                </a:solidFill>
                <a:latin typeface="Arial" panose="020B0604020202020204" pitchFamily="34" charset="0"/>
              </a:defRPr>
            </a:lvl8pPr>
            <a:lvl9pPr marL="1828800" algn="ctr" rtl="0" fontAlgn="base">
              <a:spcBef>
                <a:spcPct val="0"/>
              </a:spcBef>
              <a:spcAft>
                <a:spcPct val="0"/>
              </a:spcAft>
              <a:defRPr sz="4400">
                <a:solidFill>
                  <a:srgbClr val="3333CC"/>
                </a:solidFill>
                <a:latin typeface="Arial" panose="020B0604020202020204" pitchFamily="34" charset="0"/>
              </a:defRPr>
            </a:lvl9pPr>
          </a:lstStyle>
          <a:p>
            <a:r>
              <a:rPr lang="en-GB" sz="2800" b="1" dirty="0" smtClean="0"/>
              <a:t>Taxation</a:t>
            </a:r>
            <a:endParaRPr lang="en-GB" sz="2800" b="1" dirty="0"/>
          </a:p>
        </p:txBody>
      </p:sp>
      <p:pic>
        <p:nvPicPr>
          <p:cNvPr id="3" name="Picture 2"/>
          <p:cNvPicPr>
            <a:picLocks noChangeAspect="1"/>
          </p:cNvPicPr>
          <p:nvPr/>
        </p:nvPicPr>
        <p:blipFill>
          <a:blip r:embed="rId2"/>
          <a:stretch>
            <a:fillRect/>
          </a:stretch>
        </p:blipFill>
        <p:spPr>
          <a:xfrm>
            <a:off x="656219" y="1078581"/>
            <a:ext cx="8031345" cy="5779419"/>
          </a:xfrm>
          <a:prstGeom prst="rect">
            <a:avLst/>
          </a:prstGeom>
        </p:spPr>
      </p:pic>
    </p:spTree>
    <p:extLst>
      <p:ext uri="{BB962C8B-B14F-4D97-AF65-F5344CB8AC3E}">
        <p14:creationId xmlns:p14="http://schemas.microsoft.com/office/powerpoint/2010/main" val="38176731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AF326F9-41AB-4326-B6CD-4056BD4F3111}" type="slidenum">
              <a:rPr lang="en-US" altLang="en-US"/>
              <a:pPr/>
              <a:t>31</a:t>
            </a:fld>
            <a:endParaRPr lang="en-US" altLang="en-US"/>
          </a:p>
        </p:txBody>
      </p:sp>
      <p:sp>
        <p:nvSpPr>
          <p:cNvPr id="7171" name="Rectangle 3"/>
          <p:cNvSpPr>
            <a:spLocks noGrp="1" noChangeArrowheads="1"/>
          </p:cNvSpPr>
          <p:nvPr>
            <p:ph type="body" idx="1"/>
          </p:nvPr>
        </p:nvSpPr>
        <p:spPr>
          <a:xfrm>
            <a:off x="408112" y="931863"/>
            <a:ext cx="8784976" cy="5668739"/>
          </a:xfrm>
        </p:spPr>
        <p:txBody>
          <a:bodyPr/>
          <a:lstStyle/>
          <a:p>
            <a:pPr lvl="0"/>
            <a:r>
              <a:rPr lang="en-GB" sz="2400" dirty="0"/>
              <a:t>In Myanmar, 6 out 22 ministries account for more than 80 percent of total ministry spending</a:t>
            </a:r>
            <a:r>
              <a:rPr lang="en-GB" sz="2400" dirty="0" smtClean="0"/>
              <a:t>:</a:t>
            </a:r>
          </a:p>
        </p:txBody>
      </p:sp>
      <p:sp>
        <p:nvSpPr>
          <p:cNvPr id="8" name="Rectangle 2"/>
          <p:cNvSpPr txBox="1">
            <a:spLocks noChangeArrowheads="1"/>
          </p:cNvSpPr>
          <p:nvPr/>
        </p:nvSpPr>
        <p:spPr bwMode="auto">
          <a:xfrm>
            <a:off x="1115616" y="67698"/>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rgbClr val="3333CC"/>
                </a:solidFill>
                <a:latin typeface="+mj-lt"/>
                <a:ea typeface="+mj-ea"/>
                <a:cs typeface="+mj-cs"/>
              </a:defRPr>
            </a:lvl1pPr>
            <a:lvl2pPr algn="ctr" rtl="0" fontAlgn="base">
              <a:spcBef>
                <a:spcPct val="0"/>
              </a:spcBef>
              <a:spcAft>
                <a:spcPct val="0"/>
              </a:spcAft>
              <a:defRPr sz="4400">
                <a:solidFill>
                  <a:srgbClr val="3333CC"/>
                </a:solidFill>
                <a:latin typeface="Arial" panose="020B0604020202020204" pitchFamily="34" charset="0"/>
              </a:defRPr>
            </a:lvl2pPr>
            <a:lvl3pPr algn="ctr" rtl="0" fontAlgn="base">
              <a:spcBef>
                <a:spcPct val="0"/>
              </a:spcBef>
              <a:spcAft>
                <a:spcPct val="0"/>
              </a:spcAft>
              <a:defRPr sz="4400">
                <a:solidFill>
                  <a:srgbClr val="3333CC"/>
                </a:solidFill>
                <a:latin typeface="Arial" panose="020B0604020202020204" pitchFamily="34" charset="0"/>
              </a:defRPr>
            </a:lvl3pPr>
            <a:lvl4pPr algn="ctr" rtl="0" fontAlgn="base">
              <a:spcBef>
                <a:spcPct val="0"/>
              </a:spcBef>
              <a:spcAft>
                <a:spcPct val="0"/>
              </a:spcAft>
              <a:defRPr sz="4400">
                <a:solidFill>
                  <a:srgbClr val="3333CC"/>
                </a:solidFill>
                <a:latin typeface="Arial" panose="020B0604020202020204" pitchFamily="34" charset="0"/>
              </a:defRPr>
            </a:lvl4pPr>
            <a:lvl5pPr algn="ctr" rtl="0" fontAlgn="base">
              <a:spcBef>
                <a:spcPct val="0"/>
              </a:spcBef>
              <a:spcAft>
                <a:spcPct val="0"/>
              </a:spcAft>
              <a:defRPr sz="4400">
                <a:solidFill>
                  <a:srgbClr val="3333CC"/>
                </a:solidFill>
                <a:latin typeface="Arial" panose="020B0604020202020204" pitchFamily="34" charset="0"/>
              </a:defRPr>
            </a:lvl5pPr>
            <a:lvl6pPr marL="457200" algn="ctr" rtl="0" fontAlgn="base">
              <a:spcBef>
                <a:spcPct val="0"/>
              </a:spcBef>
              <a:spcAft>
                <a:spcPct val="0"/>
              </a:spcAft>
              <a:defRPr sz="4400">
                <a:solidFill>
                  <a:srgbClr val="3333CC"/>
                </a:solidFill>
                <a:latin typeface="Arial" panose="020B0604020202020204" pitchFamily="34" charset="0"/>
              </a:defRPr>
            </a:lvl6pPr>
            <a:lvl7pPr marL="914400" algn="ctr" rtl="0" fontAlgn="base">
              <a:spcBef>
                <a:spcPct val="0"/>
              </a:spcBef>
              <a:spcAft>
                <a:spcPct val="0"/>
              </a:spcAft>
              <a:defRPr sz="4400">
                <a:solidFill>
                  <a:srgbClr val="3333CC"/>
                </a:solidFill>
                <a:latin typeface="Arial" panose="020B0604020202020204" pitchFamily="34" charset="0"/>
              </a:defRPr>
            </a:lvl7pPr>
            <a:lvl8pPr marL="1371600" algn="ctr" rtl="0" fontAlgn="base">
              <a:spcBef>
                <a:spcPct val="0"/>
              </a:spcBef>
              <a:spcAft>
                <a:spcPct val="0"/>
              </a:spcAft>
              <a:defRPr sz="4400">
                <a:solidFill>
                  <a:srgbClr val="3333CC"/>
                </a:solidFill>
                <a:latin typeface="Arial" panose="020B0604020202020204" pitchFamily="34" charset="0"/>
              </a:defRPr>
            </a:lvl8pPr>
            <a:lvl9pPr marL="1828800" algn="ctr" rtl="0" fontAlgn="base">
              <a:spcBef>
                <a:spcPct val="0"/>
              </a:spcBef>
              <a:spcAft>
                <a:spcPct val="0"/>
              </a:spcAft>
              <a:defRPr sz="4400">
                <a:solidFill>
                  <a:srgbClr val="3333CC"/>
                </a:solidFill>
                <a:latin typeface="Arial" panose="020B0604020202020204" pitchFamily="34" charset="0"/>
              </a:defRPr>
            </a:lvl9pPr>
          </a:lstStyle>
          <a:p>
            <a:r>
              <a:rPr lang="en-GB" sz="2800" b="1" dirty="0" smtClean="0"/>
              <a:t>Expenditure</a:t>
            </a:r>
            <a:endParaRPr lang="en-GB" sz="2800" b="1" dirty="0"/>
          </a:p>
        </p:txBody>
      </p:sp>
      <p:pic>
        <p:nvPicPr>
          <p:cNvPr id="2" name="Picture 1"/>
          <p:cNvPicPr>
            <a:picLocks noChangeAspect="1"/>
          </p:cNvPicPr>
          <p:nvPr/>
        </p:nvPicPr>
        <p:blipFill>
          <a:blip r:embed="rId2"/>
          <a:stretch>
            <a:fillRect/>
          </a:stretch>
        </p:blipFill>
        <p:spPr>
          <a:xfrm>
            <a:off x="383303" y="1916832"/>
            <a:ext cx="8211528" cy="4608512"/>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p14:cNvContentPartPr/>
              <p14:nvPr/>
            </p14:nvContentPartPr>
            <p14:xfrm>
              <a:off x="419160" y="2802180"/>
              <a:ext cx="770040" cy="34560"/>
            </p14:xfrm>
          </p:contentPart>
        </mc:Choice>
        <mc:Fallback>
          <p:pic>
            <p:nvPicPr>
              <p:cNvPr id="3" name="Ink 2"/>
              <p:cNvPicPr/>
              <p:nvPr/>
            </p:nvPicPr>
            <p:blipFill>
              <a:blip r:embed="rId4"/>
              <a:stretch>
                <a:fillRect/>
              </a:stretch>
            </p:blipFill>
            <p:spPr>
              <a:xfrm>
                <a:off x="400080" y="2764020"/>
                <a:ext cx="8082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Ink 3"/>
              <p14:cNvContentPartPr/>
              <p14:nvPr/>
            </p14:nvContentPartPr>
            <p14:xfrm>
              <a:off x="7025520" y="2794980"/>
              <a:ext cx="1379520" cy="39960"/>
            </p14:xfrm>
          </p:contentPart>
        </mc:Choice>
        <mc:Fallback>
          <p:pic>
            <p:nvPicPr>
              <p:cNvPr id="4" name="Ink 3"/>
              <p:cNvPicPr/>
              <p:nvPr/>
            </p:nvPicPr>
            <p:blipFill>
              <a:blip r:embed="rId6"/>
              <a:stretch>
                <a:fillRect/>
              </a:stretch>
            </p:blipFill>
            <p:spPr>
              <a:xfrm>
                <a:off x="7006440" y="2757180"/>
                <a:ext cx="14176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Ink 4"/>
              <p14:cNvContentPartPr/>
              <p14:nvPr/>
            </p14:nvContentPartPr>
            <p14:xfrm>
              <a:off x="457320" y="3161820"/>
              <a:ext cx="1082160" cy="108360"/>
            </p14:xfrm>
          </p:contentPart>
        </mc:Choice>
        <mc:Fallback>
          <p:pic>
            <p:nvPicPr>
              <p:cNvPr id="5" name="Ink 4"/>
              <p:cNvPicPr/>
              <p:nvPr/>
            </p:nvPicPr>
            <p:blipFill>
              <a:blip r:embed="rId8"/>
              <a:stretch>
                <a:fillRect/>
              </a:stretch>
            </p:blipFill>
            <p:spPr>
              <a:xfrm>
                <a:off x="438240" y="3124020"/>
                <a:ext cx="112032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p14:cNvContentPartPr/>
              <p14:nvPr/>
            </p14:nvContentPartPr>
            <p14:xfrm>
              <a:off x="7017960" y="3031140"/>
              <a:ext cx="1509120" cy="154440"/>
            </p14:xfrm>
          </p:contentPart>
        </mc:Choice>
        <mc:Fallback>
          <p:pic>
            <p:nvPicPr>
              <p:cNvPr id="7" name="Ink 6"/>
              <p:cNvPicPr/>
              <p:nvPr/>
            </p:nvPicPr>
            <p:blipFill>
              <a:blip r:embed="rId10"/>
              <a:stretch>
                <a:fillRect/>
              </a:stretch>
            </p:blipFill>
            <p:spPr>
              <a:xfrm>
                <a:off x="6998880" y="2992980"/>
                <a:ext cx="1547280" cy="230760"/>
              </a:xfrm>
              <a:prstGeom prst="rect">
                <a:avLst/>
              </a:prstGeom>
            </p:spPr>
          </p:pic>
        </mc:Fallback>
      </mc:AlternateContent>
    </p:spTree>
    <p:extLst>
      <p:ext uri="{BB962C8B-B14F-4D97-AF65-F5344CB8AC3E}">
        <p14:creationId xmlns:p14="http://schemas.microsoft.com/office/powerpoint/2010/main" val="4273770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AF326F9-41AB-4326-B6CD-4056BD4F3111}" type="slidenum">
              <a:rPr lang="en-US" altLang="en-US"/>
              <a:pPr/>
              <a:t>32</a:t>
            </a:fld>
            <a:endParaRPr lang="en-US" altLang="en-US"/>
          </a:p>
        </p:txBody>
      </p:sp>
      <p:sp>
        <p:nvSpPr>
          <p:cNvPr id="8" name="Rectangle 2"/>
          <p:cNvSpPr txBox="1">
            <a:spLocks noChangeArrowheads="1"/>
          </p:cNvSpPr>
          <p:nvPr/>
        </p:nvSpPr>
        <p:spPr bwMode="auto">
          <a:xfrm>
            <a:off x="1115616" y="67698"/>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rgbClr val="3333CC"/>
                </a:solidFill>
                <a:latin typeface="+mj-lt"/>
                <a:ea typeface="+mj-ea"/>
                <a:cs typeface="+mj-cs"/>
              </a:defRPr>
            </a:lvl1pPr>
            <a:lvl2pPr algn="ctr" rtl="0" fontAlgn="base">
              <a:spcBef>
                <a:spcPct val="0"/>
              </a:spcBef>
              <a:spcAft>
                <a:spcPct val="0"/>
              </a:spcAft>
              <a:defRPr sz="4400">
                <a:solidFill>
                  <a:srgbClr val="3333CC"/>
                </a:solidFill>
                <a:latin typeface="Arial" panose="020B0604020202020204" pitchFamily="34" charset="0"/>
              </a:defRPr>
            </a:lvl2pPr>
            <a:lvl3pPr algn="ctr" rtl="0" fontAlgn="base">
              <a:spcBef>
                <a:spcPct val="0"/>
              </a:spcBef>
              <a:spcAft>
                <a:spcPct val="0"/>
              </a:spcAft>
              <a:defRPr sz="4400">
                <a:solidFill>
                  <a:srgbClr val="3333CC"/>
                </a:solidFill>
                <a:latin typeface="Arial" panose="020B0604020202020204" pitchFamily="34" charset="0"/>
              </a:defRPr>
            </a:lvl3pPr>
            <a:lvl4pPr algn="ctr" rtl="0" fontAlgn="base">
              <a:spcBef>
                <a:spcPct val="0"/>
              </a:spcBef>
              <a:spcAft>
                <a:spcPct val="0"/>
              </a:spcAft>
              <a:defRPr sz="4400">
                <a:solidFill>
                  <a:srgbClr val="3333CC"/>
                </a:solidFill>
                <a:latin typeface="Arial" panose="020B0604020202020204" pitchFamily="34" charset="0"/>
              </a:defRPr>
            </a:lvl4pPr>
            <a:lvl5pPr algn="ctr" rtl="0" fontAlgn="base">
              <a:spcBef>
                <a:spcPct val="0"/>
              </a:spcBef>
              <a:spcAft>
                <a:spcPct val="0"/>
              </a:spcAft>
              <a:defRPr sz="4400">
                <a:solidFill>
                  <a:srgbClr val="3333CC"/>
                </a:solidFill>
                <a:latin typeface="Arial" panose="020B0604020202020204" pitchFamily="34" charset="0"/>
              </a:defRPr>
            </a:lvl5pPr>
            <a:lvl6pPr marL="457200" algn="ctr" rtl="0" fontAlgn="base">
              <a:spcBef>
                <a:spcPct val="0"/>
              </a:spcBef>
              <a:spcAft>
                <a:spcPct val="0"/>
              </a:spcAft>
              <a:defRPr sz="4400">
                <a:solidFill>
                  <a:srgbClr val="3333CC"/>
                </a:solidFill>
                <a:latin typeface="Arial" panose="020B0604020202020204" pitchFamily="34" charset="0"/>
              </a:defRPr>
            </a:lvl6pPr>
            <a:lvl7pPr marL="914400" algn="ctr" rtl="0" fontAlgn="base">
              <a:spcBef>
                <a:spcPct val="0"/>
              </a:spcBef>
              <a:spcAft>
                <a:spcPct val="0"/>
              </a:spcAft>
              <a:defRPr sz="4400">
                <a:solidFill>
                  <a:srgbClr val="3333CC"/>
                </a:solidFill>
                <a:latin typeface="Arial" panose="020B0604020202020204" pitchFamily="34" charset="0"/>
              </a:defRPr>
            </a:lvl7pPr>
            <a:lvl8pPr marL="1371600" algn="ctr" rtl="0" fontAlgn="base">
              <a:spcBef>
                <a:spcPct val="0"/>
              </a:spcBef>
              <a:spcAft>
                <a:spcPct val="0"/>
              </a:spcAft>
              <a:defRPr sz="4400">
                <a:solidFill>
                  <a:srgbClr val="3333CC"/>
                </a:solidFill>
                <a:latin typeface="Arial" panose="020B0604020202020204" pitchFamily="34" charset="0"/>
              </a:defRPr>
            </a:lvl8pPr>
            <a:lvl9pPr marL="1828800" algn="ctr" rtl="0" fontAlgn="base">
              <a:spcBef>
                <a:spcPct val="0"/>
              </a:spcBef>
              <a:spcAft>
                <a:spcPct val="0"/>
              </a:spcAft>
              <a:defRPr sz="4400">
                <a:solidFill>
                  <a:srgbClr val="3333CC"/>
                </a:solidFill>
                <a:latin typeface="Arial" panose="020B0604020202020204" pitchFamily="34" charset="0"/>
              </a:defRPr>
            </a:lvl9pPr>
          </a:lstStyle>
          <a:p>
            <a:r>
              <a:rPr lang="en-GB" sz="2800" b="1" dirty="0" smtClean="0"/>
              <a:t>Expenditure</a:t>
            </a:r>
            <a:endParaRPr lang="en-GB" sz="2800" b="1" dirty="0"/>
          </a:p>
        </p:txBody>
      </p:sp>
      <p:pic>
        <p:nvPicPr>
          <p:cNvPr id="3" name="Picture 2"/>
          <p:cNvPicPr>
            <a:picLocks noChangeAspect="1"/>
          </p:cNvPicPr>
          <p:nvPr/>
        </p:nvPicPr>
        <p:blipFill>
          <a:blip r:embed="rId2"/>
          <a:stretch>
            <a:fillRect/>
          </a:stretch>
        </p:blipFill>
        <p:spPr>
          <a:xfrm>
            <a:off x="262351" y="1298774"/>
            <a:ext cx="8625665" cy="5184576"/>
          </a:xfrm>
          <a:prstGeom prst="rect">
            <a:avLst/>
          </a:prstGeom>
        </p:spPr>
      </p:pic>
    </p:spTree>
    <p:extLst>
      <p:ext uri="{BB962C8B-B14F-4D97-AF65-F5344CB8AC3E}">
        <p14:creationId xmlns:p14="http://schemas.microsoft.com/office/powerpoint/2010/main" val="24751836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AF326F9-41AB-4326-B6CD-4056BD4F3111}" type="slidenum">
              <a:rPr lang="en-US" altLang="en-US"/>
              <a:pPr/>
              <a:t>33</a:t>
            </a:fld>
            <a:endParaRPr lang="en-US" altLang="en-US"/>
          </a:p>
        </p:txBody>
      </p:sp>
      <p:sp>
        <p:nvSpPr>
          <p:cNvPr id="8" name="Rectangle 2"/>
          <p:cNvSpPr txBox="1">
            <a:spLocks noChangeArrowheads="1"/>
          </p:cNvSpPr>
          <p:nvPr/>
        </p:nvSpPr>
        <p:spPr bwMode="auto">
          <a:xfrm>
            <a:off x="914400" y="116632"/>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rgbClr val="3333CC"/>
                </a:solidFill>
                <a:latin typeface="+mj-lt"/>
                <a:ea typeface="+mj-ea"/>
                <a:cs typeface="+mj-cs"/>
              </a:defRPr>
            </a:lvl1pPr>
            <a:lvl2pPr algn="ctr" rtl="0" fontAlgn="base">
              <a:spcBef>
                <a:spcPct val="0"/>
              </a:spcBef>
              <a:spcAft>
                <a:spcPct val="0"/>
              </a:spcAft>
              <a:defRPr sz="4400">
                <a:solidFill>
                  <a:srgbClr val="3333CC"/>
                </a:solidFill>
                <a:latin typeface="Arial" panose="020B0604020202020204" pitchFamily="34" charset="0"/>
              </a:defRPr>
            </a:lvl2pPr>
            <a:lvl3pPr algn="ctr" rtl="0" fontAlgn="base">
              <a:spcBef>
                <a:spcPct val="0"/>
              </a:spcBef>
              <a:spcAft>
                <a:spcPct val="0"/>
              </a:spcAft>
              <a:defRPr sz="4400">
                <a:solidFill>
                  <a:srgbClr val="3333CC"/>
                </a:solidFill>
                <a:latin typeface="Arial" panose="020B0604020202020204" pitchFamily="34" charset="0"/>
              </a:defRPr>
            </a:lvl3pPr>
            <a:lvl4pPr algn="ctr" rtl="0" fontAlgn="base">
              <a:spcBef>
                <a:spcPct val="0"/>
              </a:spcBef>
              <a:spcAft>
                <a:spcPct val="0"/>
              </a:spcAft>
              <a:defRPr sz="4400">
                <a:solidFill>
                  <a:srgbClr val="3333CC"/>
                </a:solidFill>
                <a:latin typeface="Arial" panose="020B0604020202020204" pitchFamily="34" charset="0"/>
              </a:defRPr>
            </a:lvl4pPr>
            <a:lvl5pPr algn="ctr" rtl="0" fontAlgn="base">
              <a:spcBef>
                <a:spcPct val="0"/>
              </a:spcBef>
              <a:spcAft>
                <a:spcPct val="0"/>
              </a:spcAft>
              <a:defRPr sz="4400">
                <a:solidFill>
                  <a:srgbClr val="3333CC"/>
                </a:solidFill>
                <a:latin typeface="Arial" panose="020B0604020202020204" pitchFamily="34" charset="0"/>
              </a:defRPr>
            </a:lvl5pPr>
            <a:lvl6pPr marL="457200" algn="ctr" rtl="0" fontAlgn="base">
              <a:spcBef>
                <a:spcPct val="0"/>
              </a:spcBef>
              <a:spcAft>
                <a:spcPct val="0"/>
              </a:spcAft>
              <a:defRPr sz="4400">
                <a:solidFill>
                  <a:srgbClr val="3333CC"/>
                </a:solidFill>
                <a:latin typeface="Arial" panose="020B0604020202020204" pitchFamily="34" charset="0"/>
              </a:defRPr>
            </a:lvl6pPr>
            <a:lvl7pPr marL="914400" algn="ctr" rtl="0" fontAlgn="base">
              <a:spcBef>
                <a:spcPct val="0"/>
              </a:spcBef>
              <a:spcAft>
                <a:spcPct val="0"/>
              </a:spcAft>
              <a:defRPr sz="4400">
                <a:solidFill>
                  <a:srgbClr val="3333CC"/>
                </a:solidFill>
                <a:latin typeface="Arial" panose="020B0604020202020204" pitchFamily="34" charset="0"/>
              </a:defRPr>
            </a:lvl7pPr>
            <a:lvl8pPr marL="1371600" algn="ctr" rtl="0" fontAlgn="base">
              <a:spcBef>
                <a:spcPct val="0"/>
              </a:spcBef>
              <a:spcAft>
                <a:spcPct val="0"/>
              </a:spcAft>
              <a:defRPr sz="4400">
                <a:solidFill>
                  <a:srgbClr val="3333CC"/>
                </a:solidFill>
                <a:latin typeface="Arial" panose="020B0604020202020204" pitchFamily="34" charset="0"/>
              </a:defRPr>
            </a:lvl8pPr>
            <a:lvl9pPr marL="1828800" algn="ctr" rtl="0" fontAlgn="base">
              <a:spcBef>
                <a:spcPct val="0"/>
              </a:spcBef>
              <a:spcAft>
                <a:spcPct val="0"/>
              </a:spcAft>
              <a:defRPr sz="4400">
                <a:solidFill>
                  <a:srgbClr val="3333CC"/>
                </a:solidFill>
                <a:latin typeface="Arial" panose="020B0604020202020204" pitchFamily="34" charset="0"/>
              </a:defRPr>
            </a:lvl9pPr>
          </a:lstStyle>
          <a:p>
            <a:r>
              <a:rPr lang="en-GB" sz="2800" b="1" dirty="0" smtClean="0"/>
              <a:t>Taxation</a:t>
            </a:r>
            <a:endParaRPr lang="en-GB" sz="2800" b="1" dirty="0"/>
          </a:p>
        </p:txBody>
      </p:sp>
      <p:graphicFrame>
        <p:nvGraphicFramePr>
          <p:cNvPr id="5" name="Chart 4"/>
          <p:cNvGraphicFramePr/>
          <p:nvPr>
            <p:extLst>
              <p:ext uri="{D42A27DB-BD31-4B8C-83A1-F6EECF244321}">
                <p14:modId xmlns:p14="http://schemas.microsoft.com/office/powerpoint/2010/main" val="2252060409"/>
              </p:ext>
            </p:extLst>
          </p:nvPr>
        </p:nvGraphicFramePr>
        <p:xfrm>
          <a:off x="683568" y="954088"/>
          <a:ext cx="8003232" cy="55712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463656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AF326F9-41AB-4326-B6CD-4056BD4F3111}" type="slidenum">
              <a:rPr lang="en-US" altLang="en-US"/>
              <a:pPr/>
              <a:t>34</a:t>
            </a:fld>
            <a:endParaRPr lang="en-US" altLang="en-US"/>
          </a:p>
        </p:txBody>
      </p:sp>
      <p:sp>
        <p:nvSpPr>
          <p:cNvPr id="7171" name="Rectangle 3"/>
          <p:cNvSpPr>
            <a:spLocks noGrp="1" noChangeArrowheads="1"/>
          </p:cNvSpPr>
          <p:nvPr>
            <p:ph type="body" idx="1"/>
          </p:nvPr>
        </p:nvSpPr>
        <p:spPr>
          <a:xfrm>
            <a:off x="408112" y="931863"/>
            <a:ext cx="8784976" cy="5668739"/>
          </a:xfrm>
        </p:spPr>
        <p:txBody>
          <a:bodyPr/>
          <a:lstStyle/>
          <a:p>
            <a:r>
              <a:rPr lang="en-GB" sz="2400" b="1" dirty="0"/>
              <a:t>State and Region Expenditure</a:t>
            </a:r>
          </a:p>
          <a:p>
            <a:r>
              <a:rPr lang="en-GB" sz="2400" dirty="0"/>
              <a:t>The provision of public goods in Myanmar is primarily the task of the </a:t>
            </a:r>
            <a:r>
              <a:rPr lang="en-GB" sz="2400" b="1" dirty="0"/>
              <a:t>Union Government</a:t>
            </a:r>
            <a:r>
              <a:rPr lang="en-GB" sz="2400" dirty="0"/>
              <a:t>. </a:t>
            </a:r>
            <a:endParaRPr lang="en-GB" sz="2400" dirty="0" smtClean="0"/>
          </a:p>
          <a:p>
            <a:pPr lvl="1"/>
            <a:r>
              <a:rPr lang="en-GB" sz="2000" dirty="0" smtClean="0"/>
              <a:t>They </a:t>
            </a:r>
            <a:r>
              <a:rPr lang="en-GB" sz="2000" dirty="0"/>
              <a:t>are partially deconcentrated down to the district and township level. </a:t>
            </a:r>
            <a:endParaRPr lang="en-GB" sz="2000" dirty="0" smtClean="0"/>
          </a:p>
          <a:p>
            <a:r>
              <a:rPr lang="en-GB" sz="2400" b="1" dirty="0" smtClean="0"/>
              <a:t>State/Region</a:t>
            </a:r>
            <a:r>
              <a:rPr lang="en-GB" sz="2400" dirty="0" smtClean="0"/>
              <a:t> </a:t>
            </a:r>
            <a:r>
              <a:rPr lang="en-GB" sz="2400" dirty="0"/>
              <a:t>responsibilities are mostly confined to localized, </a:t>
            </a:r>
            <a:r>
              <a:rPr lang="en-GB" sz="2400" b="1" dirty="0"/>
              <a:t>small-scale services</a:t>
            </a:r>
            <a:r>
              <a:rPr lang="en-GB" sz="2400" dirty="0"/>
              <a:t>. </a:t>
            </a:r>
            <a:endParaRPr lang="en-GB" sz="2400" dirty="0" smtClean="0"/>
          </a:p>
          <a:p>
            <a:pPr lvl="1"/>
            <a:r>
              <a:rPr lang="en-GB" sz="2000" dirty="0" smtClean="0"/>
              <a:t>For </a:t>
            </a:r>
            <a:r>
              <a:rPr lang="en-GB" sz="2000" dirty="0"/>
              <a:t>example, in the agricultural sector, the Union Ministry of Agriculture is generally in charge of “Dams, embankments and irrigation works managed by the Union”, while State /Region governments are responsible for “Dams, embankments and irrigation works having the right to be managed by the region or state”. Many provisions are of this nature in the Constitution, which opens the door for arbitrary management arrangements, uncertainty and </a:t>
            </a:r>
            <a:r>
              <a:rPr lang="en-GB" sz="2000" dirty="0" smtClean="0"/>
              <a:t>inefficiencies</a:t>
            </a:r>
          </a:p>
        </p:txBody>
      </p:sp>
      <p:sp>
        <p:nvSpPr>
          <p:cNvPr id="8" name="Rectangle 2"/>
          <p:cNvSpPr txBox="1">
            <a:spLocks noChangeArrowheads="1"/>
          </p:cNvSpPr>
          <p:nvPr/>
        </p:nvSpPr>
        <p:spPr bwMode="auto">
          <a:xfrm>
            <a:off x="914400" y="192088"/>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rgbClr val="3333CC"/>
                </a:solidFill>
                <a:latin typeface="+mj-lt"/>
                <a:ea typeface="+mj-ea"/>
                <a:cs typeface="+mj-cs"/>
              </a:defRPr>
            </a:lvl1pPr>
            <a:lvl2pPr algn="ctr" rtl="0" fontAlgn="base">
              <a:spcBef>
                <a:spcPct val="0"/>
              </a:spcBef>
              <a:spcAft>
                <a:spcPct val="0"/>
              </a:spcAft>
              <a:defRPr sz="4400">
                <a:solidFill>
                  <a:srgbClr val="3333CC"/>
                </a:solidFill>
                <a:latin typeface="Arial" panose="020B0604020202020204" pitchFamily="34" charset="0"/>
              </a:defRPr>
            </a:lvl2pPr>
            <a:lvl3pPr algn="ctr" rtl="0" fontAlgn="base">
              <a:spcBef>
                <a:spcPct val="0"/>
              </a:spcBef>
              <a:spcAft>
                <a:spcPct val="0"/>
              </a:spcAft>
              <a:defRPr sz="4400">
                <a:solidFill>
                  <a:srgbClr val="3333CC"/>
                </a:solidFill>
                <a:latin typeface="Arial" panose="020B0604020202020204" pitchFamily="34" charset="0"/>
              </a:defRPr>
            </a:lvl3pPr>
            <a:lvl4pPr algn="ctr" rtl="0" fontAlgn="base">
              <a:spcBef>
                <a:spcPct val="0"/>
              </a:spcBef>
              <a:spcAft>
                <a:spcPct val="0"/>
              </a:spcAft>
              <a:defRPr sz="4400">
                <a:solidFill>
                  <a:srgbClr val="3333CC"/>
                </a:solidFill>
                <a:latin typeface="Arial" panose="020B0604020202020204" pitchFamily="34" charset="0"/>
              </a:defRPr>
            </a:lvl4pPr>
            <a:lvl5pPr algn="ctr" rtl="0" fontAlgn="base">
              <a:spcBef>
                <a:spcPct val="0"/>
              </a:spcBef>
              <a:spcAft>
                <a:spcPct val="0"/>
              </a:spcAft>
              <a:defRPr sz="4400">
                <a:solidFill>
                  <a:srgbClr val="3333CC"/>
                </a:solidFill>
                <a:latin typeface="Arial" panose="020B0604020202020204" pitchFamily="34" charset="0"/>
              </a:defRPr>
            </a:lvl5pPr>
            <a:lvl6pPr marL="457200" algn="ctr" rtl="0" fontAlgn="base">
              <a:spcBef>
                <a:spcPct val="0"/>
              </a:spcBef>
              <a:spcAft>
                <a:spcPct val="0"/>
              </a:spcAft>
              <a:defRPr sz="4400">
                <a:solidFill>
                  <a:srgbClr val="3333CC"/>
                </a:solidFill>
                <a:latin typeface="Arial" panose="020B0604020202020204" pitchFamily="34" charset="0"/>
              </a:defRPr>
            </a:lvl6pPr>
            <a:lvl7pPr marL="914400" algn="ctr" rtl="0" fontAlgn="base">
              <a:spcBef>
                <a:spcPct val="0"/>
              </a:spcBef>
              <a:spcAft>
                <a:spcPct val="0"/>
              </a:spcAft>
              <a:defRPr sz="4400">
                <a:solidFill>
                  <a:srgbClr val="3333CC"/>
                </a:solidFill>
                <a:latin typeface="Arial" panose="020B0604020202020204" pitchFamily="34" charset="0"/>
              </a:defRPr>
            </a:lvl7pPr>
            <a:lvl8pPr marL="1371600" algn="ctr" rtl="0" fontAlgn="base">
              <a:spcBef>
                <a:spcPct val="0"/>
              </a:spcBef>
              <a:spcAft>
                <a:spcPct val="0"/>
              </a:spcAft>
              <a:defRPr sz="4400">
                <a:solidFill>
                  <a:srgbClr val="3333CC"/>
                </a:solidFill>
                <a:latin typeface="Arial" panose="020B0604020202020204" pitchFamily="34" charset="0"/>
              </a:defRPr>
            </a:lvl8pPr>
            <a:lvl9pPr marL="1828800" algn="ctr" rtl="0" fontAlgn="base">
              <a:spcBef>
                <a:spcPct val="0"/>
              </a:spcBef>
              <a:spcAft>
                <a:spcPct val="0"/>
              </a:spcAft>
              <a:defRPr sz="4400">
                <a:solidFill>
                  <a:srgbClr val="3333CC"/>
                </a:solidFill>
                <a:latin typeface="Arial" panose="020B0604020202020204" pitchFamily="34" charset="0"/>
              </a:defRPr>
            </a:lvl9pPr>
          </a:lstStyle>
          <a:p>
            <a:r>
              <a:rPr lang="en-GB" sz="2800" b="1" dirty="0" smtClean="0"/>
              <a:t>Decentralization</a:t>
            </a:r>
            <a:endParaRPr lang="en-GB" sz="2800" b="1" dirty="0"/>
          </a:p>
        </p:txBody>
      </p:sp>
    </p:spTree>
    <p:extLst>
      <p:ext uri="{BB962C8B-B14F-4D97-AF65-F5344CB8AC3E}">
        <p14:creationId xmlns:p14="http://schemas.microsoft.com/office/powerpoint/2010/main" val="8968965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AF326F9-41AB-4326-B6CD-4056BD4F3111}" type="slidenum">
              <a:rPr lang="en-US" altLang="en-US"/>
              <a:pPr/>
              <a:t>35</a:t>
            </a:fld>
            <a:endParaRPr lang="en-US" altLang="en-US"/>
          </a:p>
        </p:txBody>
      </p:sp>
      <p:sp>
        <p:nvSpPr>
          <p:cNvPr id="7171" name="Rectangle 3"/>
          <p:cNvSpPr>
            <a:spLocks noGrp="1" noChangeArrowheads="1"/>
          </p:cNvSpPr>
          <p:nvPr>
            <p:ph type="body" idx="1"/>
          </p:nvPr>
        </p:nvSpPr>
        <p:spPr>
          <a:xfrm>
            <a:off x="347232" y="1091310"/>
            <a:ext cx="8784976" cy="1390119"/>
          </a:xfrm>
        </p:spPr>
        <p:txBody>
          <a:bodyPr/>
          <a:lstStyle/>
          <a:p>
            <a:r>
              <a:rPr lang="en-GB" sz="2400" dirty="0" smtClean="0"/>
              <a:t>State and Regions accounted for 7.4 percent of total public sector expenditure in 2013/14, which compare with an average of 25 percent across other countries. </a:t>
            </a:r>
          </a:p>
          <a:p>
            <a:endParaRPr lang="en-GB" sz="2400" dirty="0"/>
          </a:p>
        </p:txBody>
      </p:sp>
      <p:sp>
        <p:nvSpPr>
          <p:cNvPr id="8" name="Rectangle 2"/>
          <p:cNvSpPr txBox="1">
            <a:spLocks noChangeArrowheads="1"/>
          </p:cNvSpPr>
          <p:nvPr/>
        </p:nvSpPr>
        <p:spPr bwMode="auto">
          <a:xfrm>
            <a:off x="914420" y="169863"/>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rgbClr val="3333CC"/>
                </a:solidFill>
                <a:latin typeface="+mj-lt"/>
                <a:ea typeface="+mj-ea"/>
                <a:cs typeface="+mj-cs"/>
              </a:defRPr>
            </a:lvl1pPr>
            <a:lvl2pPr algn="ctr" rtl="0" fontAlgn="base">
              <a:spcBef>
                <a:spcPct val="0"/>
              </a:spcBef>
              <a:spcAft>
                <a:spcPct val="0"/>
              </a:spcAft>
              <a:defRPr sz="4400">
                <a:solidFill>
                  <a:srgbClr val="3333CC"/>
                </a:solidFill>
                <a:latin typeface="Arial" panose="020B0604020202020204" pitchFamily="34" charset="0"/>
              </a:defRPr>
            </a:lvl2pPr>
            <a:lvl3pPr algn="ctr" rtl="0" fontAlgn="base">
              <a:spcBef>
                <a:spcPct val="0"/>
              </a:spcBef>
              <a:spcAft>
                <a:spcPct val="0"/>
              </a:spcAft>
              <a:defRPr sz="4400">
                <a:solidFill>
                  <a:srgbClr val="3333CC"/>
                </a:solidFill>
                <a:latin typeface="Arial" panose="020B0604020202020204" pitchFamily="34" charset="0"/>
              </a:defRPr>
            </a:lvl3pPr>
            <a:lvl4pPr algn="ctr" rtl="0" fontAlgn="base">
              <a:spcBef>
                <a:spcPct val="0"/>
              </a:spcBef>
              <a:spcAft>
                <a:spcPct val="0"/>
              </a:spcAft>
              <a:defRPr sz="4400">
                <a:solidFill>
                  <a:srgbClr val="3333CC"/>
                </a:solidFill>
                <a:latin typeface="Arial" panose="020B0604020202020204" pitchFamily="34" charset="0"/>
              </a:defRPr>
            </a:lvl4pPr>
            <a:lvl5pPr algn="ctr" rtl="0" fontAlgn="base">
              <a:spcBef>
                <a:spcPct val="0"/>
              </a:spcBef>
              <a:spcAft>
                <a:spcPct val="0"/>
              </a:spcAft>
              <a:defRPr sz="4400">
                <a:solidFill>
                  <a:srgbClr val="3333CC"/>
                </a:solidFill>
                <a:latin typeface="Arial" panose="020B0604020202020204" pitchFamily="34" charset="0"/>
              </a:defRPr>
            </a:lvl5pPr>
            <a:lvl6pPr marL="457200" algn="ctr" rtl="0" fontAlgn="base">
              <a:spcBef>
                <a:spcPct val="0"/>
              </a:spcBef>
              <a:spcAft>
                <a:spcPct val="0"/>
              </a:spcAft>
              <a:defRPr sz="4400">
                <a:solidFill>
                  <a:srgbClr val="3333CC"/>
                </a:solidFill>
                <a:latin typeface="Arial" panose="020B0604020202020204" pitchFamily="34" charset="0"/>
              </a:defRPr>
            </a:lvl6pPr>
            <a:lvl7pPr marL="914400" algn="ctr" rtl="0" fontAlgn="base">
              <a:spcBef>
                <a:spcPct val="0"/>
              </a:spcBef>
              <a:spcAft>
                <a:spcPct val="0"/>
              </a:spcAft>
              <a:defRPr sz="4400">
                <a:solidFill>
                  <a:srgbClr val="3333CC"/>
                </a:solidFill>
                <a:latin typeface="Arial" panose="020B0604020202020204" pitchFamily="34" charset="0"/>
              </a:defRPr>
            </a:lvl7pPr>
            <a:lvl8pPr marL="1371600" algn="ctr" rtl="0" fontAlgn="base">
              <a:spcBef>
                <a:spcPct val="0"/>
              </a:spcBef>
              <a:spcAft>
                <a:spcPct val="0"/>
              </a:spcAft>
              <a:defRPr sz="4400">
                <a:solidFill>
                  <a:srgbClr val="3333CC"/>
                </a:solidFill>
                <a:latin typeface="Arial" panose="020B0604020202020204" pitchFamily="34" charset="0"/>
              </a:defRPr>
            </a:lvl8pPr>
            <a:lvl9pPr marL="1828800" algn="ctr" rtl="0" fontAlgn="base">
              <a:spcBef>
                <a:spcPct val="0"/>
              </a:spcBef>
              <a:spcAft>
                <a:spcPct val="0"/>
              </a:spcAft>
              <a:defRPr sz="4400">
                <a:solidFill>
                  <a:srgbClr val="3333CC"/>
                </a:solidFill>
                <a:latin typeface="Arial" panose="020B0604020202020204" pitchFamily="34" charset="0"/>
              </a:defRPr>
            </a:lvl9pPr>
          </a:lstStyle>
          <a:p>
            <a:r>
              <a:rPr lang="en-GB" sz="2800" b="1" dirty="0" smtClean="0"/>
              <a:t>Decentralization</a:t>
            </a:r>
            <a:endParaRPr lang="en-GB" sz="2800" b="1" dirty="0"/>
          </a:p>
        </p:txBody>
      </p:sp>
      <p:pic>
        <p:nvPicPr>
          <p:cNvPr id="3" name="Picture 2"/>
          <p:cNvPicPr>
            <a:picLocks noChangeAspect="1"/>
          </p:cNvPicPr>
          <p:nvPr/>
        </p:nvPicPr>
        <p:blipFill>
          <a:blip r:embed="rId2"/>
          <a:stretch>
            <a:fillRect/>
          </a:stretch>
        </p:blipFill>
        <p:spPr>
          <a:xfrm>
            <a:off x="1907704" y="2276872"/>
            <a:ext cx="5424304" cy="4436100"/>
          </a:xfrm>
          <a:prstGeom prst="rect">
            <a:avLst/>
          </a:prstGeom>
        </p:spPr>
      </p:pic>
    </p:spTree>
    <p:extLst>
      <p:ext uri="{BB962C8B-B14F-4D97-AF65-F5344CB8AC3E}">
        <p14:creationId xmlns:p14="http://schemas.microsoft.com/office/powerpoint/2010/main" val="33622505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AF326F9-41AB-4326-B6CD-4056BD4F3111}" type="slidenum">
              <a:rPr lang="en-US" altLang="en-US"/>
              <a:pPr/>
              <a:t>36</a:t>
            </a:fld>
            <a:endParaRPr lang="en-US" altLang="en-US"/>
          </a:p>
        </p:txBody>
      </p:sp>
      <p:sp>
        <p:nvSpPr>
          <p:cNvPr id="8" name="Rectangle 2"/>
          <p:cNvSpPr txBox="1">
            <a:spLocks noChangeArrowheads="1"/>
          </p:cNvSpPr>
          <p:nvPr/>
        </p:nvSpPr>
        <p:spPr bwMode="auto">
          <a:xfrm>
            <a:off x="914420" y="169863"/>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rgbClr val="3333CC"/>
                </a:solidFill>
                <a:latin typeface="+mj-lt"/>
                <a:ea typeface="+mj-ea"/>
                <a:cs typeface="+mj-cs"/>
              </a:defRPr>
            </a:lvl1pPr>
            <a:lvl2pPr algn="ctr" rtl="0" fontAlgn="base">
              <a:spcBef>
                <a:spcPct val="0"/>
              </a:spcBef>
              <a:spcAft>
                <a:spcPct val="0"/>
              </a:spcAft>
              <a:defRPr sz="4400">
                <a:solidFill>
                  <a:srgbClr val="3333CC"/>
                </a:solidFill>
                <a:latin typeface="Arial" panose="020B0604020202020204" pitchFamily="34" charset="0"/>
              </a:defRPr>
            </a:lvl2pPr>
            <a:lvl3pPr algn="ctr" rtl="0" fontAlgn="base">
              <a:spcBef>
                <a:spcPct val="0"/>
              </a:spcBef>
              <a:spcAft>
                <a:spcPct val="0"/>
              </a:spcAft>
              <a:defRPr sz="4400">
                <a:solidFill>
                  <a:srgbClr val="3333CC"/>
                </a:solidFill>
                <a:latin typeface="Arial" panose="020B0604020202020204" pitchFamily="34" charset="0"/>
              </a:defRPr>
            </a:lvl3pPr>
            <a:lvl4pPr algn="ctr" rtl="0" fontAlgn="base">
              <a:spcBef>
                <a:spcPct val="0"/>
              </a:spcBef>
              <a:spcAft>
                <a:spcPct val="0"/>
              </a:spcAft>
              <a:defRPr sz="4400">
                <a:solidFill>
                  <a:srgbClr val="3333CC"/>
                </a:solidFill>
                <a:latin typeface="Arial" panose="020B0604020202020204" pitchFamily="34" charset="0"/>
              </a:defRPr>
            </a:lvl4pPr>
            <a:lvl5pPr algn="ctr" rtl="0" fontAlgn="base">
              <a:spcBef>
                <a:spcPct val="0"/>
              </a:spcBef>
              <a:spcAft>
                <a:spcPct val="0"/>
              </a:spcAft>
              <a:defRPr sz="4400">
                <a:solidFill>
                  <a:srgbClr val="3333CC"/>
                </a:solidFill>
                <a:latin typeface="Arial" panose="020B0604020202020204" pitchFamily="34" charset="0"/>
              </a:defRPr>
            </a:lvl5pPr>
            <a:lvl6pPr marL="457200" algn="ctr" rtl="0" fontAlgn="base">
              <a:spcBef>
                <a:spcPct val="0"/>
              </a:spcBef>
              <a:spcAft>
                <a:spcPct val="0"/>
              </a:spcAft>
              <a:defRPr sz="4400">
                <a:solidFill>
                  <a:srgbClr val="3333CC"/>
                </a:solidFill>
                <a:latin typeface="Arial" panose="020B0604020202020204" pitchFamily="34" charset="0"/>
              </a:defRPr>
            </a:lvl6pPr>
            <a:lvl7pPr marL="914400" algn="ctr" rtl="0" fontAlgn="base">
              <a:spcBef>
                <a:spcPct val="0"/>
              </a:spcBef>
              <a:spcAft>
                <a:spcPct val="0"/>
              </a:spcAft>
              <a:defRPr sz="4400">
                <a:solidFill>
                  <a:srgbClr val="3333CC"/>
                </a:solidFill>
                <a:latin typeface="Arial" panose="020B0604020202020204" pitchFamily="34" charset="0"/>
              </a:defRPr>
            </a:lvl7pPr>
            <a:lvl8pPr marL="1371600" algn="ctr" rtl="0" fontAlgn="base">
              <a:spcBef>
                <a:spcPct val="0"/>
              </a:spcBef>
              <a:spcAft>
                <a:spcPct val="0"/>
              </a:spcAft>
              <a:defRPr sz="4400">
                <a:solidFill>
                  <a:srgbClr val="3333CC"/>
                </a:solidFill>
                <a:latin typeface="Arial" panose="020B0604020202020204" pitchFamily="34" charset="0"/>
              </a:defRPr>
            </a:lvl8pPr>
            <a:lvl9pPr marL="1828800" algn="ctr" rtl="0" fontAlgn="base">
              <a:spcBef>
                <a:spcPct val="0"/>
              </a:spcBef>
              <a:spcAft>
                <a:spcPct val="0"/>
              </a:spcAft>
              <a:defRPr sz="4400">
                <a:solidFill>
                  <a:srgbClr val="3333CC"/>
                </a:solidFill>
                <a:latin typeface="Arial" panose="020B0604020202020204" pitchFamily="34" charset="0"/>
              </a:defRPr>
            </a:lvl9pPr>
          </a:lstStyle>
          <a:p>
            <a:r>
              <a:rPr lang="en-GB" sz="2800" b="1" dirty="0" smtClean="0"/>
              <a:t>Decentralization</a:t>
            </a:r>
            <a:endParaRPr lang="en-GB" sz="2800" b="1" dirty="0"/>
          </a:p>
        </p:txBody>
      </p:sp>
      <p:pic>
        <p:nvPicPr>
          <p:cNvPr id="4" name="Picture 3"/>
          <p:cNvPicPr>
            <a:picLocks noChangeAspect="1"/>
          </p:cNvPicPr>
          <p:nvPr/>
        </p:nvPicPr>
        <p:blipFill>
          <a:blip r:embed="rId2"/>
          <a:stretch>
            <a:fillRect/>
          </a:stretch>
        </p:blipFill>
        <p:spPr>
          <a:xfrm>
            <a:off x="539552" y="1268760"/>
            <a:ext cx="8217914" cy="4586743"/>
          </a:xfrm>
          <a:prstGeom prst="rect">
            <a:avLst/>
          </a:prstGeom>
        </p:spPr>
      </p:pic>
    </p:spTree>
    <p:extLst>
      <p:ext uri="{BB962C8B-B14F-4D97-AF65-F5344CB8AC3E}">
        <p14:creationId xmlns:p14="http://schemas.microsoft.com/office/powerpoint/2010/main" val="22968170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AF326F9-41AB-4326-B6CD-4056BD4F3111}" type="slidenum">
              <a:rPr lang="en-US" altLang="en-US"/>
              <a:pPr/>
              <a:t>37</a:t>
            </a:fld>
            <a:endParaRPr lang="en-US" altLang="en-US"/>
          </a:p>
        </p:txBody>
      </p:sp>
      <p:sp>
        <p:nvSpPr>
          <p:cNvPr id="8" name="Rectangle 2"/>
          <p:cNvSpPr txBox="1">
            <a:spLocks noChangeArrowheads="1"/>
          </p:cNvSpPr>
          <p:nvPr/>
        </p:nvSpPr>
        <p:spPr bwMode="auto">
          <a:xfrm>
            <a:off x="916320" y="332656"/>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rgbClr val="3333CC"/>
                </a:solidFill>
                <a:latin typeface="+mj-lt"/>
                <a:ea typeface="+mj-ea"/>
                <a:cs typeface="+mj-cs"/>
              </a:defRPr>
            </a:lvl1pPr>
            <a:lvl2pPr algn="ctr" rtl="0" fontAlgn="base">
              <a:spcBef>
                <a:spcPct val="0"/>
              </a:spcBef>
              <a:spcAft>
                <a:spcPct val="0"/>
              </a:spcAft>
              <a:defRPr sz="4400">
                <a:solidFill>
                  <a:srgbClr val="3333CC"/>
                </a:solidFill>
                <a:latin typeface="Arial" panose="020B0604020202020204" pitchFamily="34" charset="0"/>
              </a:defRPr>
            </a:lvl2pPr>
            <a:lvl3pPr algn="ctr" rtl="0" fontAlgn="base">
              <a:spcBef>
                <a:spcPct val="0"/>
              </a:spcBef>
              <a:spcAft>
                <a:spcPct val="0"/>
              </a:spcAft>
              <a:defRPr sz="4400">
                <a:solidFill>
                  <a:srgbClr val="3333CC"/>
                </a:solidFill>
                <a:latin typeface="Arial" panose="020B0604020202020204" pitchFamily="34" charset="0"/>
              </a:defRPr>
            </a:lvl3pPr>
            <a:lvl4pPr algn="ctr" rtl="0" fontAlgn="base">
              <a:spcBef>
                <a:spcPct val="0"/>
              </a:spcBef>
              <a:spcAft>
                <a:spcPct val="0"/>
              </a:spcAft>
              <a:defRPr sz="4400">
                <a:solidFill>
                  <a:srgbClr val="3333CC"/>
                </a:solidFill>
                <a:latin typeface="Arial" panose="020B0604020202020204" pitchFamily="34" charset="0"/>
              </a:defRPr>
            </a:lvl4pPr>
            <a:lvl5pPr algn="ctr" rtl="0" fontAlgn="base">
              <a:spcBef>
                <a:spcPct val="0"/>
              </a:spcBef>
              <a:spcAft>
                <a:spcPct val="0"/>
              </a:spcAft>
              <a:defRPr sz="4400">
                <a:solidFill>
                  <a:srgbClr val="3333CC"/>
                </a:solidFill>
                <a:latin typeface="Arial" panose="020B0604020202020204" pitchFamily="34" charset="0"/>
              </a:defRPr>
            </a:lvl5pPr>
            <a:lvl6pPr marL="457200" algn="ctr" rtl="0" fontAlgn="base">
              <a:spcBef>
                <a:spcPct val="0"/>
              </a:spcBef>
              <a:spcAft>
                <a:spcPct val="0"/>
              </a:spcAft>
              <a:defRPr sz="4400">
                <a:solidFill>
                  <a:srgbClr val="3333CC"/>
                </a:solidFill>
                <a:latin typeface="Arial" panose="020B0604020202020204" pitchFamily="34" charset="0"/>
              </a:defRPr>
            </a:lvl6pPr>
            <a:lvl7pPr marL="914400" algn="ctr" rtl="0" fontAlgn="base">
              <a:spcBef>
                <a:spcPct val="0"/>
              </a:spcBef>
              <a:spcAft>
                <a:spcPct val="0"/>
              </a:spcAft>
              <a:defRPr sz="4400">
                <a:solidFill>
                  <a:srgbClr val="3333CC"/>
                </a:solidFill>
                <a:latin typeface="Arial" panose="020B0604020202020204" pitchFamily="34" charset="0"/>
              </a:defRPr>
            </a:lvl7pPr>
            <a:lvl8pPr marL="1371600" algn="ctr" rtl="0" fontAlgn="base">
              <a:spcBef>
                <a:spcPct val="0"/>
              </a:spcBef>
              <a:spcAft>
                <a:spcPct val="0"/>
              </a:spcAft>
              <a:defRPr sz="4400">
                <a:solidFill>
                  <a:srgbClr val="3333CC"/>
                </a:solidFill>
                <a:latin typeface="Arial" panose="020B0604020202020204" pitchFamily="34" charset="0"/>
              </a:defRPr>
            </a:lvl8pPr>
            <a:lvl9pPr marL="1828800" algn="ctr" rtl="0" fontAlgn="base">
              <a:spcBef>
                <a:spcPct val="0"/>
              </a:spcBef>
              <a:spcAft>
                <a:spcPct val="0"/>
              </a:spcAft>
              <a:defRPr sz="4400">
                <a:solidFill>
                  <a:srgbClr val="3333CC"/>
                </a:solidFill>
                <a:latin typeface="Arial" panose="020B0604020202020204" pitchFamily="34" charset="0"/>
              </a:defRPr>
            </a:lvl9pPr>
          </a:lstStyle>
          <a:p>
            <a:r>
              <a:rPr lang="en-GB" sz="2800" b="1" dirty="0" smtClean="0"/>
              <a:t>Decentralization</a:t>
            </a:r>
            <a:endParaRPr lang="en-GB" sz="2800" b="1" dirty="0"/>
          </a:p>
        </p:txBody>
      </p:sp>
      <p:pic>
        <p:nvPicPr>
          <p:cNvPr id="5" name="Picture 4"/>
          <p:cNvPicPr>
            <a:picLocks noChangeAspect="1"/>
          </p:cNvPicPr>
          <p:nvPr/>
        </p:nvPicPr>
        <p:blipFill>
          <a:blip r:embed="rId2"/>
          <a:stretch>
            <a:fillRect/>
          </a:stretch>
        </p:blipFill>
        <p:spPr>
          <a:xfrm>
            <a:off x="827584" y="1340768"/>
            <a:ext cx="8870289" cy="5264497"/>
          </a:xfrm>
          <a:prstGeom prst="rect">
            <a:avLst/>
          </a:prstGeom>
        </p:spPr>
      </p:pic>
      <mc:AlternateContent xmlns:mc="http://schemas.openxmlformats.org/markup-compatibility/2006">
        <mc:Choice xmlns:p14="http://schemas.microsoft.com/office/powerpoint/2010/main" Requires="p14">
          <p:contentPart p14:bwMode="auto" r:id="rId3">
            <p14:nvContentPartPr>
              <p14:cNvPr id="7" name="Ink 6"/>
              <p14:cNvContentPartPr/>
              <p14:nvPr/>
            </p14:nvContentPartPr>
            <p14:xfrm>
              <a:off x="2057520" y="5272500"/>
              <a:ext cx="1120320" cy="122760"/>
            </p14:xfrm>
          </p:contentPart>
        </mc:Choice>
        <mc:Fallback>
          <p:pic>
            <p:nvPicPr>
              <p:cNvPr id="7" name="Ink 6"/>
              <p:cNvPicPr/>
              <p:nvPr/>
            </p:nvPicPr>
            <p:blipFill>
              <a:blip r:embed="rId4"/>
              <a:stretch>
                <a:fillRect/>
              </a:stretch>
            </p:blipFill>
            <p:spPr>
              <a:xfrm>
                <a:off x="2038440" y="5234340"/>
                <a:ext cx="115848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9" name="Ink 8"/>
              <p14:cNvContentPartPr/>
              <p14:nvPr/>
            </p14:nvContentPartPr>
            <p14:xfrm>
              <a:off x="7467600" y="4364940"/>
              <a:ext cx="205920" cy="9720"/>
            </p14:xfrm>
          </p:contentPart>
        </mc:Choice>
        <mc:Fallback>
          <p:pic>
            <p:nvPicPr>
              <p:cNvPr id="9" name="Ink 8"/>
              <p:cNvPicPr/>
              <p:nvPr/>
            </p:nvPicPr>
            <p:blipFill>
              <a:blip r:embed="rId6"/>
              <a:stretch>
                <a:fillRect/>
              </a:stretch>
            </p:blipFill>
            <p:spPr>
              <a:xfrm>
                <a:off x="7448520" y="4326780"/>
                <a:ext cx="2440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0" name="Ink 9"/>
              <p14:cNvContentPartPr/>
              <p14:nvPr/>
            </p14:nvContentPartPr>
            <p14:xfrm>
              <a:off x="2491680" y="4221660"/>
              <a:ext cx="4953240" cy="388800"/>
            </p14:xfrm>
          </p:contentPart>
        </mc:Choice>
        <mc:Fallback>
          <p:pic>
            <p:nvPicPr>
              <p:cNvPr id="10" name="Ink 9"/>
              <p:cNvPicPr/>
              <p:nvPr/>
            </p:nvPicPr>
            <p:blipFill>
              <a:blip r:embed="rId8"/>
              <a:stretch>
                <a:fillRect/>
              </a:stretch>
            </p:blipFill>
            <p:spPr>
              <a:xfrm>
                <a:off x="2472600" y="4183500"/>
                <a:ext cx="4991400" cy="465120"/>
              </a:xfrm>
              <a:prstGeom prst="rect">
                <a:avLst/>
              </a:prstGeom>
            </p:spPr>
          </p:pic>
        </mc:Fallback>
      </mc:AlternateContent>
    </p:spTree>
    <p:extLst>
      <p:ext uri="{BB962C8B-B14F-4D97-AF65-F5344CB8AC3E}">
        <p14:creationId xmlns:p14="http://schemas.microsoft.com/office/powerpoint/2010/main" val="2935041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AF326F9-41AB-4326-B6CD-4056BD4F3111}" type="slidenum">
              <a:rPr lang="en-US" altLang="en-US"/>
              <a:pPr/>
              <a:t>38</a:t>
            </a:fld>
            <a:endParaRPr lang="en-US" altLang="en-US"/>
          </a:p>
        </p:txBody>
      </p:sp>
      <p:sp>
        <p:nvSpPr>
          <p:cNvPr id="8" name="Rectangle 2"/>
          <p:cNvSpPr txBox="1">
            <a:spLocks noChangeArrowheads="1"/>
          </p:cNvSpPr>
          <p:nvPr/>
        </p:nvSpPr>
        <p:spPr bwMode="auto">
          <a:xfrm>
            <a:off x="914400" y="192088"/>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rgbClr val="3333CC"/>
                </a:solidFill>
                <a:latin typeface="+mj-lt"/>
                <a:ea typeface="+mj-ea"/>
                <a:cs typeface="+mj-cs"/>
              </a:defRPr>
            </a:lvl1pPr>
            <a:lvl2pPr algn="ctr" rtl="0" fontAlgn="base">
              <a:spcBef>
                <a:spcPct val="0"/>
              </a:spcBef>
              <a:spcAft>
                <a:spcPct val="0"/>
              </a:spcAft>
              <a:defRPr sz="4400">
                <a:solidFill>
                  <a:srgbClr val="3333CC"/>
                </a:solidFill>
                <a:latin typeface="Arial" panose="020B0604020202020204" pitchFamily="34" charset="0"/>
              </a:defRPr>
            </a:lvl2pPr>
            <a:lvl3pPr algn="ctr" rtl="0" fontAlgn="base">
              <a:spcBef>
                <a:spcPct val="0"/>
              </a:spcBef>
              <a:spcAft>
                <a:spcPct val="0"/>
              </a:spcAft>
              <a:defRPr sz="4400">
                <a:solidFill>
                  <a:srgbClr val="3333CC"/>
                </a:solidFill>
                <a:latin typeface="Arial" panose="020B0604020202020204" pitchFamily="34" charset="0"/>
              </a:defRPr>
            </a:lvl3pPr>
            <a:lvl4pPr algn="ctr" rtl="0" fontAlgn="base">
              <a:spcBef>
                <a:spcPct val="0"/>
              </a:spcBef>
              <a:spcAft>
                <a:spcPct val="0"/>
              </a:spcAft>
              <a:defRPr sz="4400">
                <a:solidFill>
                  <a:srgbClr val="3333CC"/>
                </a:solidFill>
                <a:latin typeface="Arial" panose="020B0604020202020204" pitchFamily="34" charset="0"/>
              </a:defRPr>
            </a:lvl4pPr>
            <a:lvl5pPr algn="ctr" rtl="0" fontAlgn="base">
              <a:spcBef>
                <a:spcPct val="0"/>
              </a:spcBef>
              <a:spcAft>
                <a:spcPct val="0"/>
              </a:spcAft>
              <a:defRPr sz="4400">
                <a:solidFill>
                  <a:srgbClr val="3333CC"/>
                </a:solidFill>
                <a:latin typeface="Arial" panose="020B0604020202020204" pitchFamily="34" charset="0"/>
              </a:defRPr>
            </a:lvl5pPr>
            <a:lvl6pPr marL="457200" algn="ctr" rtl="0" fontAlgn="base">
              <a:spcBef>
                <a:spcPct val="0"/>
              </a:spcBef>
              <a:spcAft>
                <a:spcPct val="0"/>
              </a:spcAft>
              <a:defRPr sz="4400">
                <a:solidFill>
                  <a:srgbClr val="3333CC"/>
                </a:solidFill>
                <a:latin typeface="Arial" panose="020B0604020202020204" pitchFamily="34" charset="0"/>
              </a:defRPr>
            </a:lvl6pPr>
            <a:lvl7pPr marL="914400" algn="ctr" rtl="0" fontAlgn="base">
              <a:spcBef>
                <a:spcPct val="0"/>
              </a:spcBef>
              <a:spcAft>
                <a:spcPct val="0"/>
              </a:spcAft>
              <a:defRPr sz="4400">
                <a:solidFill>
                  <a:srgbClr val="3333CC"/>
                </a:solidFill>
                <a:latin typeface="Arial" panose="020B0604020202020204" pitchFamily="34" charset="0"/>
              </a:defRPr>
            </a:lvl7pPr>
            <a:lvl8pPr marL="1371600" algn="ctr" rtl="0" fontAlgn="base">
              <a:spcBef>
                <a:spcPct val="0"/>
              </a:spcBef>
              <a:spcAft>
                <a:spcPct val="0"/>
              </a:spcAft>
              <a:defRPr sz="4400">
                <a:solidFill>
                  <a:srgbClr val="3333CC"/>
                </a:solidFill>
                <a:latin typeface="Arial" panose="020B0604020202020204" pitchFamily="34" charset="0"/>
              </a:defRPr>
            </a:lvl8pPr>
            <a:lvl9pPr marL="1828800" algn="ctr" rtl="0" fontAlgn="base">
              <a:spcBef>
                <a:spcPct val="0"/>
              </a:spcBef>
              <a:spcAft>
                <a:spcPct val="0"/>
              </a:spcAft>
              <a:defRPr sz="4400">
                <a:solidFill>
                  <a:srgbClr val="3333CC"/>
                </a:solidFill>
                <a:latin typeface="Arial" panose="020B0604020202020204" pitchFamily="34" charset="0"/>
              </a:defRPr>
            </a:lvl9pPr>
          </a:lstStyle>
          <a:p>
            <a:r>
              <a:rPr lang="en-GB" sz="2800" b="1" dirty="0" smtClean="0"/>
              <a:t>Decentralization</a:t>
            </a:r>
            <a:endParaRPr lang="en-GB" sz="2800" b="1" dirty="0"/>
          </a:p>
        </p:txBody>
      </p:sp>
      <p:pic>
        <p:nvPicPr>
          <p:cNvPr id="3" name="Picture 2"/>
          <p:cNvPicPr>
            <a:picLocks noChangeAspect="1"/>
          </p:cNvPicPr>
          <p:nvPr/>
        </p:nvPicPr>
        <p:blipFill>
          <a:blip r:embed="rId2"/>
          <a:stretch>
            <a:fillRect/>
          </a:stretch>
        </p:blipFill>
        <p:spPr>
          <a:xfrm>
            <a:off x="153543" y="1700808"/>
            <a:ext cx="8533257" cy="4248472"/>
          </a:xfrm>
          <a:prstGeom prst="rect">
            <a:avLst/>
          </a:prstGeom>
        </p:spPr>
      </p:pic>
      <mc:AlternateContent xmlns:mc="http://schemas.openxmlformats.org/markup-compatibility/2006">
        <mc:Choice xmlns:p14="http://schemas.microsoft.com/office/powerpoint/2010/main" Requires="p14">
          <p:contentPart p14:bwMode="auto" r:id="rId3">
            <p14:nvContentPartPr>
              <p14:cNvPr id="4" name="Ink 3"/>
              <p14:cNvContentPartPr/>
              <p14:nvPr/>
            </p14:nvContentPartPr>
            <p14:xfrm>
              <a:off x="5768400" y="2338860"/>
              <a:ext cx="2690280" cy="84600"/>
            </p14:xfrm>
          </p:contentPart>
        </mc:Choice>
        <mc:Fallback>
          <p:pic>
            <p:nvPicPr>
              <p:cNvPr id="4" name="Ink 3"/>
              <p:cNvPicPr/>
              <p:nvPr/>
            </p:nvPicPr>
            <p:blipFill>
              <a:blip r:embed="rId4"/>
              <a:stretch>
                <a:fillRect/>
              </a:stretch>
            </p:blipFill>
            <p:spPr>
              <a:xfrm>
                <a:off x="5749320" y="2300700"/>
                <a:ext cx="2728440" cy="160920"/>
              </a:xfrm>
              <a:prstGeom prst="rect">
                <a:avLst/>
              </a:prstGeom>
            </p:spPr>
          </p:pic>
        </mc:Fallback>
      </mc:AlternateContent>
    </p:spTree>
    <p:extLst>
      <p:ext uri="{BB962C8B-B14F-4D97-AF65-F5344CB8AC3E}">
        <p14:creationId xmlns:p14="http://schemas.microsoft.com/office/powerpoint/2010/main" val="23567526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AF326F9-41AB-4326-B6CD-4056BD4F3111}" type="slidenum">
              <a:rPr lang="en-US" altLang="en-US"/>
              <a:pPr/>
              <a:t>39</a:t>
            </a:fld>
            <a:endParaRPr lang="en-US" altLang="en-US"/>
          </a:p>
        </p:txBody>
      </p:sp>
      <p:sp>
        <p:nvSpPr>
          <p:cNvPr id="7171" name="Rectangle 3"/>
          <p:cNvSpPr>
            <a:spLocks noGrp="1" noChangeArrowheads="1"/>
          </p:cNvSpPr>
          <p:nvPr>
            <p:ph type="body" idx="1"/>
          </p:nvPr>
        </p:nvSpPr>
        <p:spPr>
          <a:xfrm>
            <a:off x="408112" y="1556792"/>
            <a:ext cx="8784976" cy="5668739"/>
          </a:xfrm>
        </p:spPr>
        <p:txBody>
          <a:bodyPr/>
          <a:lstStyle/>
          <a:p>
            <a:pPr marL="0" lvl="0" indent="0">
              <a:buNone/>
            </a:pPr>
            <a:r>
              <a:rPr lang="en-GB" sz="2400" b="1" dirty="0"/>
              <a:t>Transition from a War Economy to a Genuine Market economy</a:t>
            </a:r>
          </a:p>
          <a:p>
            <a:r>
              <a:rPr lang="en-GB" sz="2400" dirty="0"/>
              <a:t>So far, we have looked at the structure of the state in Myanmar, based on the 2008 Constitution and its application. We must now look at the bigger picture, which includes the transition from a permanent war economy to a peaceful modern market </a:t>
            </a:r>
            <a:r>
              <a:rPr lang="en-GB" sz="2400" dirty="0" smtClean="0"/>
              <a:t>economy</a:t>
            </a:r>
          </a:p>
          <a:p>
            <a:r>
              <a:rPr lang="en-GB" sz="2400" dirty="0"/>
              <a:t>Many </a:t>
            </a:r>
            <a:r>
              <a:rPr lang="en-GB" sz="2400" b="1" dirty="0"/>
              <a:t>EAOs play an active role in providing services </a:t>
            </a:r>
            <a:r>
              <a:rPr lang="en-GB" sz="2400" dirty="0"/>
              <a:t>to local populations, </a:t>
            </a:r>
            <a:endParaRPr lang="en-GB" sz="2400" dirty="0" smtClean="0"/>
          </a:p>
          <a:p>
            <a:pPr lvl="1"/>
            <a:r>
              <a:rPr lang="en-GB" sz="2000" dirty="0" smtClean="0"/>
              <a:t>including</a:t>
            </a:r>
            <a:r>
              <a:rPr lang="en-GB" sz="2000" dirty="0"/>
              <a:t>: health, education, infrastructure, security, justice, forestry management and/or agricultural support. </a:t>
            </a:r>
            <a:endParaRPr lang="en-GB" sz="2000" dirty="0" smtClean="0"/>
          </a:p>
        </p:txBody>
      </p:sp>
      <p:sp>
        <p:nvSpPr>
          <p:cNvPr id="8" name="Rectangle 2"/>
          <p:cNvSpPr txBox="1">
            <a:spLocks noChangeArrowheads="1"/>
          </p:cNvSpPr>
          <p:nvPr/>
        </p:nvSpPr>
        <p:spPr bwMode="auto">
          <a:xfrm>
            <a:off x="914400" y="4899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rgbClr val="3333CC"/>
                </a:solidFill>
                <a:latin typeface="+mj-lt"/>
                <a:ea typeface="+mj-ea"/>
                <a:cs typeface="+mj-cs"/>
              </a:defRPr>
            </a:lvl1pPr>
            <a:lvl2pPr algn="ctr" rtl="0" fontAlgn="base">
              <a:spcBef>
                <a:spcPct val="0"/>
              </a:spcBef>
              <a:spcAft>
                <a:spcPct val="0"/>
              </a:spcAft>
              <a:defRPr sz="4400">
                <a:solidFill>
                  <a:srgbClr val="3333CC"/>
                </a:solidFill>
                <a:latin typeface="Arial" panose="020B0604020202020204" pitchFamily="34" charset="0"/>
              </a:defRPr>
            </a:lvl2pPr>
            <a:lvl3pPr algn="ctr" rtl="0" fontAlgn="base">
              <a:spcBef>
                <a:spcPct val="0"/>
              </a:spcBef>
              <a:spcAft>
                <a:spcPct val="0"/>
              </a:spcAft>
              <a:defRPr sz="4400">
                <a:solidFill>
                  <a:srgbClr val="3333CC"/>
                </a:solidFill>
                <a:latin typeface="Arial" panose="020B0604020202020204" pitchFamily="34" charset="0"/>
              </a:defRPr>
            </a:lvl3pPr>
            <a:lvl4pPr algn="ctr" rtl="0" fontAlgn="base">
              <a:spcBef>
                <a:spcPct val="0"/>
              </a:spcBef>
              <a:spcAft>
                <a:spcPct val="0"/>
              </a:spcAft>
              <a:defRPr sz="4400">
                <a:solidFill>
                  <a:srgbClr val="3333CC"/>
                </a:solidFill>
                <a:latin typeface="Arial" panose="020B0604020202020204" pitchFamily="34" charset="0"/>
              </a:defRPr>
            </a:lvl4pPr>
            <a:lvl5pPr algn="ctr" rtl="0" fontAlgn="base">
              <a:spcBef>
                <a:spcPct val="0"/>
              </a:spcBef>
              <a:spcAft>
                <a:spcPct val="0"/>
              </a:spcAft>
              <a:defRPr sz="4400">
                <a:solidFill>
                  <a:srgbClr val="3333CC"/>
                </a:solidFill>
                <a:latin typeface="Arial" panose="020B0604020202020204" pitchFamily="34" charset="0"/>
              </a:defRPr>
            </a:lvl5pPr>
            <a:lvl6pPr marL="457200" algn="ctr" rtl="0" fontAlgn="base">
              <a:spcBef>
                <a:spcPct val="0"/>
              </a:spcBef>
              <a:spcAft>
                <a:spcPct val="0"/>
              </a:spcAft>
              <a:defRPr sz="4400">
                <a:solidFill>
                  <a:srgbClr val="3333CC"/>
                </a:solidFill>
                <a:latin typeface="Arial" panose="020B0604020202020204" pitchFamily="34" charset="0"/>
              </a:defRPr>
            </a:lvl6pPr>
            <a:lvl7pPr marL="914400" algn="ctr" rtl="0" fontAlgn="base">
              <a:spcBef>
                <a:spcPct val="0"/>
              </a:spcBef>
              <a:spcAft>
                <a:spcPct val="0"/>
              </a:spcAft>
              <a:defRPr sz="4400">
                <a:solidFill>
                  <a:srgbClr val="3333CC"/>
                </a:solidFill>
                <a:latin typeface="Arial" panose="020B0604020202020204" pitchFamily="34" charset="0"/>
              </a:defRPr>
            </a:lvl7pPr>
            <a:lvl8pPr marL="1371600" algn="ctr" rtl="0" fontAlgn="base">
              <a:spcBef>
                <a:spcPct val="0"/>
              </a:spcBef>
              <a:spcAft>
                <a:spcPct val="0"/>
              </a:spcAft>
              <a:defRPr sz="4400">
                <a:solidFill>
                  <a:srgbClr val="3333CC"/>
                </a:solidFill>
                <a:latin typeface="Arial" panose="020B0604020202020204" pitchFamily="34" charset="0"/>
              </a:defRPr>
            </a:lvl8pPr>
            <a:lvl9pPr marL="1828800" algn="ctr" rtl="0" fontAlgn="base">
              <a:spcBef>
                <a:spcPct val="0"/>
              </a:spcBef>
              <a:spcAft>
                <a:spcPct val="0"/>
              </a:spcAft>
              <a:defRPr sz="4400">
                <a:solidFill>
                  <a:srgbClr val="3333CC"/>
                </a:solidFill>
                <a:latin typeface="Arial" panose="020B0604020202020204" pitchFamily="34" charset="0"/>
              </a:defRPr>
            </a:lvl9pPr>
          </a:lstStyle>
          <a:p>
            <a:r>
              <a:rPr lang="en-GB" sz="2800" b="1" dirty="0" smtClean="0"/>
              <a:t>From War to Market</a:t>
            </a:r>
            <a:endParaRPr lang="en-GB" sz="2800" b="1" dirty="0"/>
          </a:p>
        </p:txBody>
      </p:sp>
    </p:spTree>
    <p:extLst>
      <p:ext uri="{BB962C8B-B14F-4D97-AF65-F5344CB8AC3E}">
        <p14:creationId xmlns:p14="http://schemas.microsoft.com/office/powerpoint/2010/main" val="2629568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AF326F9-41AB-4326-B6CD-4056BD4F3111}" type="slidenum">
              <a:rPr lang="en-US" altLang="en-US"/>
              <a:pPr/>
              <a:t>4</a:t>
            </a:fld>
            <a:endParaRPr lang="en-US" altLang="en-US"/>
          </a:p>
        </p:txBody>
      </p:sp>
      <p:sp>
        <p:nvSpPr>
          <p:cNvPr id="7171" name="Rectangle 3"/>
          <p:cNvSpPr>
            <a:spLocks noGrp="1" noChangeArrowheads="1"/>
          </p:cNvSpPr>
          <p:nvPr>
            <p:ph type="body" idx="1"/>
          </p:nvPr>
        </p:nvSpPr>
        <p:spPr>
          <a:xfrm>
            <a:off x="251520" y="1052735"/>
            <a:ext cx="8784976" cy="5668739"/>
          </a:xfrm>
        </p:spPr>
        <p:txBody>
          <a:bodyPr/>
          <a:lstStyle/>
          <a:p>
            <a:pPr marL="590550" indent="-533400">
              <a:lnSpc>
                <a:spcPct val="90000"/>
              </a:lnSpc>
            </a:pPr>
            <a:r>
              <a:rPr lang="en-GB" altLang="en-US" b="1" dirty="0"/>
              <a:t>T</a:t>
            </a:r>
            <a:r>
              <a:rPr lang="en-GB" altLang="en-US" b="1" dirty="0" smtClean="0"/>
              <a:t>axes</a:t>
            </a:r>
            <a:r>
              <a:rPr lang="en-GB" altLang="en-US" dirty="0" smtClean="0"/>
              <a:t> finance the provision of public goods</a:t>
            </a:r>
          </a:p>
          <a:p>
            <a:pPr marL="590550" indent="-533400">
              <a:lnSpc>
                <a:spcPct val="90000"/>
              </a:lnSpc>
            </a:pPr>
            <a:r>
              <a:rPr lang="en-GB" dirty="0"/>
              <a:t>“There is no free lunch</a:t>
            </a:r>
            <a:r>
              <a:rPr lang="en-GB" dirty="0" smtClean="0"/>
              <a:t>” </a:t>
            </a:r>
          </a:p>
          <a:p>
            <a:pPr marL="990600" lvl="1" indent="-533400">
              <a:lnSpc>
                <a:spcPct val="90000"/>
              </a:lnSpc>
            </a:pPr>
            <a:r>
              <a:rPr lang="en-GB" dirty="0" smtClean="0"/>
              <a:t>Time </a:t>
            </a:r>
            <a:r>
              <a:rPr lang="en-GB" dirty="0"/>
              <a:t>must be spent, resources must be bought, and skills are needed to produce public goods. </a:t>
            </a:r>
            <a:endParaRPr lang="en-GB" dirty="0" smtClean="0"/>
          </a:p>
          <a:p>
            <a:pPr marL="990600" lvl="1" indent="-533400">
              <a:lnSpc>
                <a:spcPct val="90000"/>
              </a:lnSpc>
            </a:pPr>
            <a:r>
              <a:rPr lang="en-GB" dirty="0" smtClean="0"/>
              <a:t>Unfortunately</a:t>
            </a:r>
            <a:r>
              <a:rPr lang="en-GB" dirty="0"/>
              <a:t>, markets cannot produce public goods </a:t>
            </a:r>
            <a:r>
              <a:rPr lang="en-GB" dirty="0" smtClean="0"/>
              <a:t>efficiently</a:t>
            </a:r>
          </a:p>
          <a:p>
            <a:pPr marL="590550" indent="-533400">
              <a:lnSpc>
                <a:spcPct val="90000"/>
              </a:lnSpc>
            </a:pPr>
            <a:r>
              <a:rPr lang="en-GB" dirty="0"/>
              <a:t>the morality of taxpayers depends on their “willingness to </a:t>
            </a:r>
            <a:r>
              <a:rPr lang="en-GB" dirty="0" smtClean="0"/>
              <a:t>pay</a:t>
            </a:r>
          </a:p>
          <a:p>
            <a:pPr marL="990600" lvl="1" indent="-533400">
              <a:lnSpc>
                <a:spcPct val="90000"/>
              </a:lnSpc>
            </a:pPr>
            <a:r>
              <a:rPr lang="en-GB" dirty="0" smtClean="0"/>
              <a:t>that </a:t>
            </a:r>
            <a:r>
              <a:rPr lang="en-GB" dirty="0"/>
              <a:t>depends on the legitimacy of the government, which must respond to the collective preferences for public goods. </a:t>
            </a:r>
            <a:endParaRPr lang="en-GB" altLang="en-US" dirty="0"/>
          </a:p>
        </p:txBody>
      </p:sp>
      <p:sp>
        <p:nvSpPr>
          <p:cNvPr id="8" name="Rectangle 2"/>
          <p:cNvSpPr txBox="1">
            <a:spLocks noChangeArrowheads="1"/>
          </p:cNvSpPr>
          <p:nvPr/>
        </p:nvSpPr>
        <p:spPr bwMode="auto">
          <a:xfrm>
            <a:off x="914400" y="192088"/>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rgbClr val="3333CC"/>
                </a:solidFill>
                <a:latin typeface="+mj-lt"/>
                <a:ea typeface="+mj-ea"/>
                <a:cs typeface="+mj-cs"/>
              </a:defRPr>
            </a:lvl1pPr>
            <a:lvl2pPr algn="ctr" rtl="0" fontAlgn="base">
              <a:spcBef>
                <a:spcPct val="0"/>
              </a:spcBef>
              <a:spcAft>
                <a:spcPct val="0"/>
              </a:spcAft>
              <a:defRPr sz="4400">
                <a:solidFill>
                  <a:srgbClr val="3333CC"/>
                </a:solidFill>
                <a:latin typeface="Arial" panose="020B0604020202020204" pitchFamily="34" charset="0"/>
              </a:defRPr>
            </a:lvl2pPr>
            <a:lvl3pPr algn="ctr" rtl="0" fontAlgn="base">
              <a:spcBef>
                <a:spcPct val="0"/>
              </a:spcBef>
              <a:spcAft>
                <a:spcPct val="0"/>
              </a:spcAft>
              <a:defRPr sz="4400">
                <a:solidFill>
                  <a:srgbClr val="3333CC"/>
                </a:solidFill>
                <a:latin typeface="Arial" panose="020B0604020202020204" pitchFamily="34" charset="0"/>
              </a:defRPr>
            </a:lvl3pPr>
            <a:lvl4pPr algn="ctr" rtl="0" fontAlgn="base">
              <a:spcBef>
                <a:spcPct val="0"/>
              </a:spcBef>
              <a:spcAft>
                <a:spcPct val="0"/>
              </a:spcAft>
              <a:defRPr sz="4400">
                <a:solidFill>
                  <a:srgbClr val="3333CC"/>
                </a:solidFill>
                <a:latin typeface="Arial" panose="020B0604020202020204" pitchFamily="34" charset="0"/>
              </a:defRPr>
            </a:lvl4pPr>
            <a:lvl5pPr algn="ctr" rtl="0" fontAlgn="base">
              <a:spcBef>
                <a:spcPct val="0"/>
              </a:spcBef>
              <a:spcAft>
                <a:spcPct val="0"/>
              </a:spcAft>
              <a:defRPr sz="4400">
                <a:solidFill>
                  <a:srgbClr val="3333CC"/>
                </a:solidFill>
                <a:latin typeface="Arial" panose="020B0604020202020204" pitchFamily="34" charset="0"/>
              </a:defRPr>
            </a:lvl5pPr>
            <a:lvl6pPr marL="457200" algn="ctr" rtl="0" fontAlgn="base">
              <a:spcBef>
                <a:spcPct val="0"/>
              </a:spcBef>
              <a:spcAft>
                <a:spcPct val="0"/>
              </a:spcAft>
              <a:defRPr sz="4400">
                <a:solidFill>
                  <a:srgbClr val="3333CC"/>
                </a:solidFill>
                <a:latin typeface="Arial" panose="020B0604020202020204" pitchFamily="34" charset="0"/>
              </a:defRPr>
            </a:lvl6pPr>
            <a:lvl7pPr marL="914400" algn="ctr" rtl="0" fontAlgn="base">
              <a:spcBef>
                <a:spcPct val="0"/>
              </a:spcBef>
              <a:spcAft>
                <a:spcPct val="0"/>
              </a:spcAft>
              <a:defRPr sz="4400">
                <a:solidFill>
                  <a:srgbClr val="3333CC"/>
                </a:solidFill>
                <a:latin typeface="Arial" panose="020B0604020202020204" pitchFamily="34" charset="0"/>
              </a:defRPr>
            </a:lvl7pPr>
            <a:lvl8pPr marL="1371600" algn="ctr" rtl="0" fontAlgn="base">
              <a:spcBef>
                <a:spcPct val="0"/>
              </a:spcBef>
              <a:spcAft>
                <a:spcPct val="0"/>
              </a:spcAft>
              <a:defRPr sz="4400">
                <a:solidFill>
                  <a:srgbClr val="3333CC"/>
                </a:solidFill>
                <a:latin typeface="Arial" panose="020B0604020202020204" pitchFamily="34" charset="0"/>
              </a:defRPr>
            </a:lvl8pPr>
            <a:lvl9pPr marL="1828800" algn="ctr" rtl="0" fontAlgn="base">
              <a:spcBef>
                <a:spcPct val="0"/>
              </a:spcBef>
              <a:spcAft>
                <a:spcPct val="0"/>
              </a:spcAft>
              <a:defRPr sz="4400">
                <a:solidFill>
                  <a:srgbClr val="3333CC"/>
                </a:solidFill>
                <a:latin typeface="Arial" panose="020B0604020202020204" pitchFamily="34" charset="0"/>
              </a:defRPr>
            </a:lvl9pPr>
          </a:lstStyle>
          <a:p>
            <a:r>
              <a:rPr lang="en-GB" sz="2800" b="1" smtClean="0"/>
              <a:t>General Principles</a:t>
            </a:r>
            <a:endParaRPr lang="en-GB" sz="2800" b="1" dirty="0"/>
          </a:p>
        </p:txBody>
      </p:sp>
    </p:spTree>
    <p:extLst>
      <p:ext uri="{BB962C8B-B14F-4D97-AF65-F5344CB8AC3E}">
        <p14:creationId xmlns:p14="http://schemas.microsoft.com/office/powerpoint/2010/main" val="3176200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AF326F9-41AB-4326-B6CD-4056BD4F3111}" type="slidenum">
              <a:rPr lang="en-US" altLang="en-US"/>
              <a:pPr/>
              <a:t>40</a:t>
            </a:fld>
            <a:endParaRPr lang="en-US" altLang="en-US"/>
          </a:p>
        </p:txBody>
      </p:sp>
      <p:sp>
        <p:nvSpPr>
          <p:cNvPr id="7171" name="Rectangle 3"/>
          <p:cNvSpPr>
            <a:spLocks noGrp="1" noChangeArrowheads="1"/>
          </p:cNvSpPr>
          <p:nvPr>
            <p:ph type="body" idx="1"/>
          </p:nvPr>
        </p:nvSpPr>
        <p:spPr>
          <a:xfrm>
            <a:off x="408112" y="931863"/>
            <a:ext cx="8784976" cy="5668739"/>
          </a:xfrm>
        </p:spPr>
        <p:txBody>
          <a:bodyPr/>
          <a:lstStyle/>
          <a:p>
            <a:r>
              <a:rPr lang="en-GB" sz="2400" dirty="0" smtClean="0"/>
              <a:t>In </a:t>
            </a:r>
            <a:r>
              <a:rPr lang="en-GB" sz="2400" dirty="0"/>
              <a:t>some locations </a:t>
            </a:r>
            <a:r>
              <a:rPr lang="en-GB" sz="2400" b="1" dirty="0"/>
              <a:t>EAOs have sole control </a:t>
            </a:r>
            <a:r>
              <a:rPr lang="en-GB" sz="2400" dirty="0"/>
              <a:t>of governance, but </a:t>
            </a:r>
            <a:r>
              <a:rPr lang="en-GB" sz="2400" dirty="0" smtClean="0"/>
              <a:t>often </a:t>
            </a:r>
            <a:r>
              <a:rPr lang="en-GB" sz="2400" dirty="0"/>
              <a:t>they play a governance role in </a:t>
            </a:r>
            <a:r>
              <a:rPr lang="en-GB" sz="2400" b="1" dirty="0"/>
              <a:t>‘mixed-authority</a:t>
            </a:r>
            <a:r>
              <a:rPr lang="en-GB" sz="2400" dirty="0"/>
              <a:t>’ areas alongside the Burmese government, Tatmadaw, other EAO(s), militias, and/or Border Guard Forces (BGFs). </a:t>
            </a:r>
            <a:endParaRPr lang="en-GB" sz="2400" dirty="0" smtClean="0"/>
          </a:p>
          <a:p>
            <a:r>
              <a:rPr lang="en-GB" sz="2400" dirty="0" smtClean="0"/>
              <a:t>In </a:t>
            </a:r>
            <a:r>
              <a:rPr lang="en-GB" sz="2400" dirty="0"/>
              <a:t>some locations, the governance actors operating in mixed authority areas have </a:t>
            </a:r>
            <a:r>
              <a:rPr lang="en-GB" sz="2400" b="1" dirty="0"/>
              <a:t>positive relations </a:t>
            </a:r>
            <a:r>
              <a:rPr lang="en-GB" sz="2400" dirty="0"/>
              <a:t>and some sort of agreement on their respective responsibilities, while in other areas they are in conflict with one </a:t>
            </a:r>
            <a:r>
              <a:rPr lang="en-GB" sz="2400" dirty="0" smtClean="0"/>
              <a:t>another</a:t>
            </a:r>
            <a:endParaRPr lang="en-GB" sz="2400" dirty="0"/>
          </a:p>
          <a:p>
            <a:r>
              <a:rPr lang="en-GB" sz="2400" dirty="0"/>
              <a:t>The fact that EAOs are providing public services has certainly avoided the decent into social chaos and human disasters</a:t>
            </a:r>
          </a:p>
        </p:txBody>
      </p:sp>
      <p:sp>
        <p:nvSpPr>
          <p:cNvPr id="8" name="Rectangle 2"/>
          <p:cNvSpPr txBox="1">
            <a:spLocks noChangeArrowheads="1"/>
          </p:cNvSpPr>
          <p:nvPr/>
        </p:nvSpPr>
        <p:spPr bwMode="auto">
          <a:xfrm>
            <a:off x="914400" y="192088"/>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rgbClr val="3333CC"/>
                </a:solidFill>
                <a:latin typeface="+mj-lt"/>
                <a:ea typeface="+mj-ea"/>
                <a:cs typeface="+mj-cs"/>
              </a:defRPr>
            </a:lvl1pPr>
            <a:lvl2pPr algn="ctr" rtl="0" fontAlgn="base">
              <a:spcBef>
                <a:spcPct val="0"/>
              </a:spcBef>
              <a:spcAft>
                <a:spcPct val="0"/>
              </a:spcAft>
              <a:defRPr sz="4400">
                <a:solidFill>
                  <a:srgbClr val="3333CC"/>
                </a:solidFill>
                <a:latin typeface="Arial" panose="020B0604020202020204" pitchFamily="34" charset="0"/>
              </a:defRPr>
            </a:lvl2pPr>
            <a:lvl3pPr algn="ctr" rtl="0" fontAlgn="base">
              <a:spcBef>
                <a:spcPct val="0"/>
              </a:spcBef>
              <a:spcAft>
                <a:spcPct val="0"/>
              </a:spcAft>
              <a:defRPr sz="4400">
                <a:solidFill>
                  <a:srgbClr val="3333CC"/>
                </a:solidFill>
                <a:latin typeface="Arial" panose="020B0604020202020204" pitchFamily="34" charset="0"/>
              </a:defRPr>
            </a:lvl3pPr>
            <a:lvl4pPr algn="ctr" rtl="0" fontAlgn="base">
              <a:spcBef>
                <a:spcPct val="0"/>
              </a:spcBef>
              <a:spcAft>
                <a:spcPct val="0"/>
              </a:spcAft>
              <a:defRPr sz="4400">
                <a:solidFill>
                  <a:srgbClr val="3333CC"/>
                </a:solidFill>
                <a:latin typeface="Arial" panose="020B0604020202020204" pitchFamily="34" charset="0"/>
              </a:defRPr>
            </a:lvl4pPr>
            <a:lvl5pPr algn="ctr" rtl="0" fontAlgn="base">
              <a:spcBef>
                <a:spcPct val="0"/>
              </a:spcBef>
              <a:spcAft>
                <a:spcPct val="0"/>
              </a:spcAft>
              <a:defRPr sz="4400">
                <a:solidFill>
                  <a:srgbClr val="3333CC"/>
                </a:solidFill>
                <a:latin typeface="Arial" panose="020B0604020202020204" pitchFamily="34" charset="0"/>
              </a:defRPr>
            </a:lvl5pPr>
            <a:lvl6pPr marL="457200" algn="ctr" rtl="0" fontAlgn="base">
              <a:spcBef>
                <a:spcPct val="0"/>
              </a:spcBef>
              <a:spcAft>
                <a:spcPct val="0"/>
              </a:spcAft>
              <a:defRPr sz="4400">
                <a:solidFill>
                  <a:srgbClr val="3333CC"/>
                </a:solidFill>
                <a:latin typeface="Arial" panose="020B0604020202020204" pitchFamily="34" charset="0"/>
              </a:defRPr>
            </a:lvl6pPr>
            <a:lvl7pPr marL="914400" algn="ctr" rtl="0" fontAlgn="base">
              <a:spcBef>
                <a:spcPct val="0"/>
              </a:spcBef>
              <a:spcAft>
                <a:spcPct val="0"/>
              </a:spcAft>
              <a:defRPr sz="4400">
                <a:solidFill>
                  <a:srgbClr val="3333CC"/>
                </a:solidFill>
                <a:latin typeface="Arial" panose="020B0604020202020204" pitchFamily="34" charset="0"/>
              </a:defRPr>
            </a:lvl7pPr>
            <a:lvl8pPr marL="1371600" algn="ctr" rtl="0" fontAlgn="base">
              <a:spcBef>
                <a:spcPct val="0"/>
              </a:spcBef>
              <a:spcAft>
                <a:spcPct val="0"/>
              </a:spcAft>
              <a:defRPr sz="4400">
                <a:solidFill>
                  <a:srgbClr val="3333CC"/>
                </a:solidFill>
                <a:latin typeface="Arial" panose="020B0604020202020204" pitchFamily="34" charset="0"/>
              </a:defRPr>
            </a:lvl8pPr>
            <a:lvl9pPr marL="1828800" algn="ctr" rtl="0" fontAlgn="base">
              <a:spcBef>
                <a:spcPct val="0"/>
              </a:spcBef>
              <a:spcAft>
                <a:spcPct val="0"/>
              </a:spcAft>
              <a:defRPr sz="4400">
                <a:solidFill>
                  <a:srgbClr val="3333CC"/>
                </a:solidFill>
                <a:latin typeface="Arial" panose="020B0604020202020204" pitchFamily="34" charset="0"/>
              </a:defRPr>
            </a:lvl9pPr>
          </a:lstStyle>
          <a:p>
            <a:r>
              <a:rPr lang="en-GB" sz="2800" b="1" dirty="0" smtClean="0"/>
              <a:t>From War to Market</a:t>
            </a:r>
            <a:endParaRPr lang="en-GB" sz="2800" b="1" dirty="0"/>
          </a:p>
        </p:txBody>
      </p:sp>
    </p:spTree>
    <p:extLst>
      <p:ext uri="{BB962C8B-B14F-4D97-AF65-F5344CB8AC3E}">
        <p14:creationId xmlns:p14="http://schemas.microsoft.com/office/powerpoint/2010/main" val="8825715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AF326F9-41AB-4326-B6CD-4056BD4F3111}" type="slidenum">
              <a:rPr lang="en-US" altLang="en-US"/>
              <a:pPr/>
              <a:t>41</a:t>
            </a:fld>
            <a:endParaRPr lang="en-US" altLang="en-US"/>
          </a:p>
        </p:txBody>
      </p:sp>
      <p:sp>
        <p:nvSpPr>
          <p:cNvPr id="7171" name="Rectangle 3"/>
          <p:cNvSpPr>
            <a:spLocks noGrp="1" noChangeArrowheads="1"/>
          </p:cNvSpPr>
          <p:nvPr>
            <p:ph type="body" idx="1"/>
          </p:nvPr>
        </p:nvSpPr>
        <p:spPr>
          <a:xfrm>
            <a:off x="408112" y="931863"/>
            <a:ext cx="8784976" cy="5668739"/>
          </a:xfrm>
        </p:spPr>
        <p:txBody>
          <a:bodyPr/>
          <a:lstStyle/>
          <a:p>
            <a:pPr marL="0" indent="0">
              <a:buNone/>
            </a:pPr>
            <a:r>
              <a:rPr lang="en-GB" sz="2400" b="1" dirty="0"/>
              <a:t>Perspectives for a genuine federal democratic </a:t>
            </a:r>
            <a:r>
              <a:rPr lang="en-GB" sz="2400" b="1" dirty="0" smtClean="0"/>
              <a:t>Union</a:t>
            </a:r>
          </a:p>
          <a:p>
            <a:pPr lvl="0"/>
            <a:r>
              <a:rPr lang="en-GB" sz="2400" dirty="0"/>
              <a:t>For a genuine federal democratic Union, the </a:t>
            </a:r>
            <a:r>
              <a:rPr lang="en-GB" sz="2400" b="1" dirty="0"/>
              <a:t>competences</a:t>
            </a:r>
            <a:r>
              <a:rPr lang="en-GB" sz="2400" dirty="0"/>
              <a:t> between Union, State and Regions, and District levels must be </a:t>
            </a:r>
            <a:r>
              <a:rPr lang="en-GB" sz="2400" b="1" dirty="0"/>
              <a:t>redefined</a:t>
            </a:r>
            <a:r>
              <a:rPr lang="en-GB" sz="2400" dirty="0"/>
              <a:t>, </a:t>
            </a:r>
            <a:endParaRPr lang="en-GB" sz="2400" dirty="0" smtClean="0"/>
          </a:p>
          <a:p>
            <a:pPr lvl="1"/>
            <a:r>
              <a:rPr lang="en-GB" sz="2000" dirty="0" smtClean="0"/>
              <a:t>so </a:t>
            </a:r>
            <a:r>
              <a:rPr lang="en-GB" sz="2000" dirty="0"/>
              <a:t>that local preferences can be articulated and implemented more efficiently, without generating negative externalities </a:t>
            </a:r>
            <a:endParaRPr lang="en-GB" sz="2000" dirty="0" smtClean="0"/>
          </a:p>
          <a:p>
            <a:pPr lvl="0"/>
            <a:r>
              <a:rPr lang="en-GB" sz="2400" dirty="0" smtClean="0"/>
              <a:t>This </a:t>
            </a:r>
            <a:r>
              <a:rPr lang="en-GB" sz="2400" dirty="0"/>
              <a:t>reform requires </a:t>
            </a:r>
            <a:r>
              <a:rPr lang="en-GB" sz="2400" b="1" dirty="0"/>
              <a:t>more than just rebalancing Schedule I and II of the constitution. </a:t>
            </a:r>
            <a:endParaRPr lang="en-GB" sz="2400" b="1" dirty="0" smtClean="0"/>
          </a:p>
          <a:p>
            <a:pPr lvl="0"/>
            <a:r>
              <a:rPr lang="en-GB" sz="2400" dirty="0" smtClean="0"/>
              <a:t>Subnational institutions must </a:t>
            </a:r>
            <a:r>
              <a:rPr lang="en-GB" sz="2400" dirty="0"/>
              <a:t>have a greater degree of autonomy </a:t>
            </a:r>
            <a:endParaRPr lang="en-GB" sz="2400" dirty="0" smtClean="0"/>
          </a:p>
          <a:p>
            <a:pPr lvl="1"/>
            <a:r>
              <a:rPr lang="en-GB" sz="2000" dirty="0" smtClean="0"/>
              <a:t>citizens must be able </a:t>
            </a:r>
            <a:r>
              <a:rPr lang="en-GB" sz="2000" dirty="0"/>
              <a:t>to monitor and influence their governance. This implies, among other things, that Chief Ministers are elected by State and Region Parliaments and not appointed by the Union Government</a:t>
            </a:r>
            <a:r>
              <a:rPr lang="en-GB" sz="2000" dirty="0" smtClean="0"/>
              <a:t>.</a:t>
            </a:r>
            <a:endParaRPr lang="en-GB" sz="2000" dirty="0"/>
          </a:p>
        </p:txBody>
      </p:sp>
      <p:sp>
        <p:nvSpPr>
          <p:cNvPr id="8" name="Rectangle 2"/>
          <p:cNvSpPr txBox="1">
            <a:spLocks noChangeArrowheads="1"/>
          </p:cNvSpPr>
          <p:nvPr/>
        </p:nvSpPr>
        <p:spPr bwMode="auto">
          <a:xfrm>
            <a:off x="914400" y="192088"/>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rgbClr val="3333CC"/>
                </a:solidFill>
                <a:latin typeface="+mj-lt"/>
                <a:ea typeface="+mj-ea"/>
                <a:cs typeface="+mj-cs"/>
              </a:defRPr>
            </a:lvl1pPr>
            <a:lvl2pPr algn="ctr" rtl="0" fontAlgn="base">
              <a:spcBef>
                <a:spcPct val="0"/>
              </a:spcBef>
              <a:spcAft>
                <a:spcPct val="0"/>
              </a:spcAft>
              <a:defRPr sz="4400">
                <a:solidFill>
                  <a:srgbClr val="3333CC"/>
                </a:solidFill>
                <a:latin typeface="Arial" panose="020B0604020202020204" pitchFamily="34" charset="0"/>
              </a:defRPr>
            </a:lvl2pPr>
            <a:lvl3pPr algn="ctr" rtl="0" fontAlgn="base">
              <a:spcBef>
                <a:spcPct val="0"/>
              </a:spcBef>
              <a:spcAft>
                <a:spcPct val="0"/>
              </a:spcAft>
              <a:defRPr sz="4400">
                <a:solidFill>
                  <a:srgbClr val="3333CC"/>
                </a:solidFill>
                <a:latin typeface="Arial" panose="020B0604020202020204" pitchFamily="34" charset="0"/>
              </a:defRPr>
            </a:lvl3pPr>
            <a:lvl4pPr algn="ctr" rtl="0" fontAlgn="base">
              <a:spcBef>
                <a:spcPct val="0"/>
              </a:spcBef>
              <a:spcAft>
                <a:spcPct val="0"/>
              </a:spcAft>
              <a:defRPr sz="4400">
                <a:solidFill>
                  <a:srgbClr val="3333CC"/>
                </a:solidFill>
                <a:latin typeface="Arial" panose="020B0604020202020204" pitchFamily="34" charset="0"/>
              </a:defRPr>
            </a:lvl4pPr>
            <a:lvl5pPr algn="ctr" rtl="0" fontAlgn="base">
              <a:spcBef>
                <a:spcPct val="0"/>
              </a:spcBef>
              <a:spcAft>
                <a:spcPct val="0"/>
              </a:spcAft>
              <a:defRPr sz="4400">
                <a:solidFill>
                  <a:srgbClr val="3333CC"/>
                </a:solidFill>
                <a:latin typeface="Arial" panose="020B0604020202020204" pitchFamily="34" charset="0"/>
              </a:defRPr>
            </a:lvl5pPr>
            <a:lvl6pPr marL="457200" algn="ctr" rtl="0" fontAlgn="base">
              <a:spcBef>
                <a:spcPct val="0"/>
              </a:spcBef>
              <a:spcAft>
                <a:spcPct val="0"/>
              </a:spcAft>
              <a:defRPr sz="4400">
                <a:solidFill>
                  <a:srgbClr val="3333CC"/>
                </a:solidFill>
                <a:latin typeface="Arial" panose="020B0604020202020204" pitchFamily="34" charset="0"/>
              </a:defRPr>
            </a:lvl6pPr>
            <a:lvl7pPr marL="914400" algn="ctr" rtl="0" fontAlgn="base">
              <a:spcBef>
                <a:spcPct val="0"/>
              </a:spcBef>
              <a:spcAft>
                <a:spcPct val="0"/>
              </a:spcAft>
              <a:defRPr sz="4400">
                <a:solidFill>
                  <a:srgbClr val="3333CC"/>
                </a:solidFill>
                <a:latin typeface="Arial" panose="020B0604020202020204" pitchFamily="34" charset="0"/>
              </a:defRPr>
            </a:lvl7pPr>
            <a:lvl8pPr marL="1371600" algn="ctr" rtl="0" fontAlgn="base">
              <a:spcBef>
                <a:spcPct val="0"/>
              </a:spcBef>
              <a:spcAft>
                <a:spcPct val="0"/>
              </a:spcAft>
              <a:defRPr sz="4400">
                <a:solidFill>
                  <a:srgbClr val="3333CC"/>
                </a:solidFill>
                <a:latin typeface="Arial" panose="020B0604020202020204" pitchFamily="34" charset="0"/>
              </a:defRPr>
            </a:lvl8pPr>
            <a:lvl9pPr marL="1828800" algn="ctr" rtl="0" fontAlgn="base">
              <a:spcBef>
                <a:spcPct val="0"/>
              </a:spcBef>
              <a:spcAft>
                <a:spcPct val="0"/>
              </a:spcAft>
              <a:defRPr sz="4400">
                <a:solidFill>
                  <a:srgbClr val="3333CC"/>
                </a:solidFill>
                <a:latin typeface="Arial" panose="020B0604020202020204" pitchFamily="34" charset="0"/>
              </a:defRPr>
            </a:lvl9pPr>
          </a:lstStyle>
          <a:p>
            <a:r>
              <a:rPr lang="en-GB" sz="2800" b="1" dirty="0" smtClean="0"/>
              <a:t>Conclusion</a:t>
            </a:r>
            <a:endParaRPr lang="en-GB" sz="2800" b="1" dirty="0"/>
          </a:p>
        </p:txBody>
      </p:sp>
    </p:spTree>
    <p:extLst>
      <p:ext uri="{BB962C8B-B14F-4D97-AF65-F5344CB8AC3E}">
        <p14:creationId xmlns:p14="http://schemas.microsoft.com/office/powerpoint/2010/main" val="13016709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AF326F9-41AB-4326-B6CD-4056BD4F3111}" type="slidenum">
              <a:rPr lang="en-US" altLang="en-US"/>
              <a:pPr/>
              <a:t>42</a:t>
            </a:fld>
            <a:endParaRPr lang="en-US" altLang="en-US"/>
          </a:p>
        </p:txBody>
      </p:sp>
      <p:sp>
        <p:nvSpPr>
          <p:cNvPr id="7171" name="Rectangle 3"/>
          <p:cNvSpPr>
            <a:spLocks noGrp="1" noChangeArrowheads="1"/>
          </p:cNvSpPr>
          <p:nvPr>
            <p:ph type="body" idx="1"/>
          </p:nvPr>
        </p:nvSpPr>
        <p:spPr>
          <a:xfrm>
            <a:off x="408112" y="931863"/>
            <a:ext cx="8784976" cy="5668739"/>
          </a:xfrm>
        </p:spPr>
        <p:txBody>
          <a:bodyPr/>
          <a:lstStyle/>
          <a:p>
            <a:pPr marL="0" indent="0">
              <a:buNone/>
            </a:pPr>
            <a:r>
              <a:rPr lang="en-GB" sz="2400" b="1" dirty="0"/>
              <a:t>Perspectives for a genuine federal democratic </a:t>
            </a:r>
            <a:r>
              <a:rPr lang="en-GB" sz="2400" b="1" dirty="0" smtClean="0"/>
              <a:t>Union</a:t>
            </a:r>
          </a:p>
          <a:p>
            <a:pPr lvl="0"/>
            <a:r>
              <a:rPr lang="en-GB" sz="2400" dirty="0" smtClean="0"/>
              <a:t>Ethnic </a:t>
            </a:r>
            <a:r>
              <a:rPr lang="en-GB" sz="2400" dirty="0"/>
              <a:t>Armed Organisations as well as parts of the </a:t>
            </a:r>
            <a:r>
              <a:rPr lang="en-GB" sz="2400" dirty="0" err="1"/>
              <a:t>Tamadaw</a:t>
            </a:r>
            <a:r>
              <a:rPr lang="en-GB" sz="2400" dirty="0"/>
              <a:t> are effectively </a:t>
            </a:r>
            <a:r>
              <a:rPr lang="en-GB" sz="2400" b="1" dirty="0"/>
              <a:t>states within the state</a:t>
            </a:r>
            <a:r>
              <a:rPr lang="en-GB" sz="2400" dirty="0"/>
              <a:t>. </a:t>
            </a:r>
            <a:endParaRPr lang="en-GB" sz="2400" dirty="0" smtClean="0"/>
          </a:p>
          <a:p>
            <a:pPr lvl="1"/>
            <a:r>
              <a:rPr lang="en-GB" sz="2000" dirty="0" smtClean="0"/>
              <a:t>Both </a:t>
            </a:r>
            <a:r>
              <a:rPr lang="en-GB" sz="2000" dirty="0"/>
              <a:t>must be integrated into the future Union of Myanmar under civilian control. </a:t>
            </a:r>
            <a:endParaRPr lang="en-GB" sz="2000" dirty="0" smtClean="0"/>
          </a:p>
          <a:p>
            <a:pPr lvl="1"/>
            <a:r>
              <a:rPr lang="en-GB" sz="2000" dirty="0" smtClean="0"/>
              <a:t>Merging </a:t>
            </a:r>
            <a:r>
              <a:rPr lang="en-GB" sz="2000" dirty="0"/>
              <a:t>the ethnic armed forces with the </a:t>
            </a:r>
            <a:r>
              <a:rPr lang="en-GB" sz="2000" dirty="0" err="1"/>
              <a:t>Tamadaw</a:t>
            </a:r>
            <a:r>
              <a:rPr lang="en-GB" sz="2000" dirty="0"/>
              <a:t> would generate substantial savings, provided the supreme command is under democratic control. </a:t>
            </a:r>
          </a:p>
          <a:p>
            <a:pPr lvl="0"/>
            <a:r>
              <a:rPr lang="en-GB" sz="2400" dirty="0"/>
              <a:t>One way to integrate EAOs is to set up </a:t>
            </a:r>
            <a:r>
              <a:rPr lang="en-GB" sz="2400" b="1" dirty="0"/>
              <a:t>multilevel police and security forces </a:t>
            </a:r>
            <a:r>
              <a:rPr lang="en-GB" sz="2400" dirty="0"/>
              <a:t>as in most federal </a:t>
            </a:r>
            <a:r>
              <a:rPr lang="en-GB" sz="2400" dirty="0" smtClean="0"/>
              <a:t>countries</a:t>
            </a:r>
          </a:p>
          <a:p>
            <a:pPr lvl="1"/>
            <a:r>
              <a:rPr lang="en-GB" sz="2000" dirty="0" smtClean="0"/>
              <a:t>the </a:t>
            </a:r>
            <a:r>
              <a:rPr lang="en-GB" sz="2000" dirty="0"/>
              <a:t>federal police is responsible for the implementation of national laws and regulations, while States and Regions dispose over local police forces to sustain law and order in accordance with local requirements</a:t>
            </a:r>
            <a:r>
              <a:rPr lang="en-GB" sz="2000" dirty="0" smtClean="0"/>
              <a:t>.</a:t>
            </a:r>
            <a:endParaRPr lang="en-GB" sz="2400" dirty="0"/>
          </a:p>
        </p:txBody>
      </p:sp>
      <p:sp>
        <p:nvSpPr>
          <p:cNvPr id="7" name="Rectangle 2"/>
          <p:cNvSpPr txBox="1">
            <a:spLocks noChangeArrowheads="1"/>
          </p:cNvSpPr>
          <p:nvPr/>
        </p:nvSpPr>
        <p:spPr bwMode="auto">
          <a:xfrm>
            <a:off x="914400" y="192088"/>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rgbClr val="3333CC"/>
                </a:solidFill>
                <a:latin typeface="+mj-lt"/>
                <a:ea typeface="+mj-ea"/>
                <a:cs typeface="+mj-cs"/>
              </a:defRPr>
            </a:lvl1pPr>
            <a:lvl2pPr algn="ctr" rtl="0" fontAlgn="base">
              <a:spcBef>
                <a:spcPct val="0"/>
              </a:spcBef>
              <a:spcAft>
                <a:spcPct val="0"/>
              </a:spcAft>
              <a:defRPr sz="4400">
                <a:solidFill>
                  <a:srgbClr val="3333CC"/>
                </a:solidFill>
                <a:latin typeface="Arial" panose="020B0604020202020204" pitchFamily="34" charset="0"/>
              </a:defRPr>
            </a:lvl2pPr>
            <a:lvl3pPr algn="ctr" rtl="0" fontAlgn="base">
              <a:spcBef>
                <a:spcPct val="0"/>
              </a:spcBef>
              <a:spcAft>
                <a:spcPct val="0"/>
              </a:spcAft>
              <a:defRPr sz="4400">
                <a:solidFill>
                  <a:srgbClr val="3333CC"/>
                </a:solidFill>
                <a:latin typeface="Arial" panose="020B0604020202020204" pitchFamily="34" charset="0"/>
              </a:defRPr>
            </a:lvl3pPr>
            <a:lvl4pPr algn="ctr" rtl="0" fontAlgn="base">
              <a:spcBef>
                <a:spcPct val="0"/>
              </a:spcBef>
              <a:spcAft>
                <a:spcPct val="0"/>
              </a:spcAft>
              <a:defRPr sz="4400">
                <a:solidFill>
                  <a:srgbClr val="3333CC"/>
                </a:solidFill>
                <a:latin typeface="Arial" panose="020B0604020202020204" pitchFamily="34" charset="0"/>
              </a:defRPr>
            </a:lvl4pPr>
            <a:lvl5pPr algn="ctr" rtl="0" fontAlgn="base">
              <a:spcBef>
                <a:spcPct val="0"/>
              </a:spcBef>
              <a:spcAft>
                <a:spcPct val="0"/>
              </a:spcAft>
              <a:defRPr sz="4400">
                <a:solidFill>
                  <a:srgbClr val="3333CC"/>
                </a:solidFill>
                <a:latin typeface="Arial" panose="020B0604020202020204" pitchFamily="34" charset="0"/>
              </a:defRPr>
            </a:lvl5pPr>
            <a:lvl6pPr marL="457200" algn="ctr" rtl="0" fontAlgn="base">
              <a:spcBef>
                <a:spcPct val="0"/>
              </a:spcBef>
              <a:spcAft>
                <a:spcPct val="0"/>
              </a:spcAft>
              <a:defRPr sz="4400">
                <a:solidFill>
                  <a:srgbClr val="3333CC"/>
                </a:solidFill>
                <a:latin typeface="Arial" panose="020B0604020202020204" pitchFamily="34" charset="0"/>
              </a:defRPr>
            </a:lvl6pPr>
            <a:lvl7pPr marL="914400" algn="ctr" rtl="0" fontAlgn="base">
              <a:spcBef>
                <a:spcPct val="0"/>
              </a:spcBef>
              <a:spcAft>
                <a:spcPct val="0"/>
              </a:spcAft>
              <a:defRPr sz="4400">
                <a:solidFill>
                  <a:srgbClr val="3333CC"/>
                </a:solidFill>
                <a:latin typeface="Arial" panose="020B0604020202020204" pitchFamily="34" charset="0"/>
              </a:defRPr>
            </a:lvl7pPr>
            <a:lvl8pPr marL="1371600" algn="ctr" rtl="0" fontAlgn="base">
              <a:spcBef>
                <a:spcPct val="0"/>
              </a:spcBef>
              <a:spcAft>
                <a:spcPct val="0"/>
              </a:spcAft>
              <a:defRPr sz="4400">
                <a:solidFill>
                  <a:srgbClr val="3333CC"/>
                </a:solidFill>
                <a:latin typeface="Arial" panose="020B0604020202020204" pitchFamily="34" charset="0"/>
              </a:defRPr>
            </a:lvl8pPr>
            <a:lvl9pPr marL="1828800" algn="ctr" rtl="0" fontAlgn="base">
              <a:spcBef>
                <a:spcPct val="0"/>
              </a:spcBef>
              <a:spcAft>
                <a:spcPct val="0"/>
              </a:spcAft>
              <a:defRPr sz="4400">
                <a:solidFill>
                  <a:srgbClr val="3333CC"/>
                </a:solidFill>
                <a:latin typeface="Arial" panose="020B0604020202020204" pitchFamily="34" charset="0"/>
              </a:defRPr>
            </a:lvl9pPr>
          </a:lstStyle>
          <a:p>
            <a:r>
              <a:rPr lang="en-GB" sz="2800" b="1" dirty="0" smtClean="0"/>
              <a:t>Conclusion</a:t>
            </a:r>
            <a:endParaRPr lang="en-GB" sz="2800" b="1" dirty="0"/>
          </a:p>
        </p:txBody>
      </p:sp>
    </p:spTree>
    <p:extLst>
      <p:ext uri="{BB962C8B-B14F-4D97-AF65-F5344CB8AC3E}">
        <p14:creationId xmlns:p14="http://schemas.microsoft.com/office/powerpoint/2010/main" val="20246904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AF326F9-41AB-4326-B6CD-4056BD4F3111}" type="slidenum">
              <a:rPr lang="en-US" altLang="en-US"/>
              <a:pPr/>
              <a:t>43</a:t>
            </a:fld>
            <a:endParaRPr lang="en-US" altLang="en-US"/>
          </a:p>
        </p:txBody>
      </p:sp>
      <p:sp>
        <p:nvSpPr>
          <p:cNvPr id="7171" name="Rectangle 3"/>
          <p:cNvSpPr>
            <a:spLocks noGrp="1" noChangeArrowheads="1"/>
          </p:cNvSpPr>
          <p:nvPr>
            <p:ph type="body" idx="1"/>
          </p:nvPr>
        </p:nvSpPr>
        <p:spPr>
          <a:xfrm>
            <a:off x="408112" y="931863"/>
            <a:ext cx="8784976" cy="5668739"/>
          </a:xfrm>
        </p:spPr>
        <p:txBody>
          <a:bodyPr/>
          <a:lstStyle/>
          <a:p>
            <a:pPr marL="0" indent="0">
              <a:buNone/>
            </a:pPr>
            <a:r>
              <a:rPr lang="en-GB" sz="2400" b="1" dirty="0"/>
              <a:t>Perspectives for a genuine federal democratic </a:t>
            </a:r>
            <a:r>
              <a:rPr lang="en-GB" sz="2400" b="1" dirty="0" smtClean="0"/>
              <a:t>Union</a:t>
            </a:r>
          </a:p>
          <a:p>
            <a:pPr lvl="0"/>
            <a:r>
              <a:rPr lang="en-GB" sz="2400" b="1" dirty="0" smtClean="0"/>
              <a:t>Cultural </a:t>
            </a:r>
            <a:r>
              <a:rPr lang="en-GB" sz="2400" b="1" dirty="0"/>
              <a:t>diversity </a:t>
            </a:r>
            <a:r>
              <a:rPr lang="en-GB" sz="2400" dirty="0"/>
              <a:t>ought to be respected, and this must be reflected in the autonomy of educational and religious institutions. </a:t>
            </a:r>
            <a:endParaRPr lang="en-GB" sz="2400" dirty="0" smtClean="0"/>
          </a:p>
          <a:p>
            <a:pPr lvl="1"/>
            <a:r>
              <a:rPr lang="en-GB" sz="2000" dirty="0" smtClean="0"/>
              <a:t>At </a:t>
            </a:r>
            <a:r>
              <a:rPr lang="en-GB" sz="2000" dirty="0"/>
              <a:t>the level of secondary (high schools) and tertiary education (Universities), common standards must be set that are coherent with the quality requirements of international scientific skills.</a:t>
            </a:r>
          </a:p>
          <a:p>
            <a:pPr lvl="0"/>
            <a:r>
              <a:rPr lang="en-GB" sz="2400" dirty="0"/>
              <a:t>While </a:t>
            </a:r>
            <a:r>
              <a:rPr lang="en-GB" sz="2400" b="1" dirty="0"/>
              <a:t>local tax setting powers </a:t>
            </a:r>
            <a:r>
              <a:rPr lang="en-GB" sz="2400" dirty="0"/>
              <a:t>increase the autonomy of subnational authorities, the inequality of income and </a:t>
            </a:r>
            <a:r>
              <a:rPr lang="en-GB" sz="2400" b="1" dirty="0"/>
              <a:t>poverty</a:t>
            </a:r>
            <a:r>
              <a:rPr lang="en-GB" sz="2400" dirty="0"/>
              <a:t> between different states requires a </a:t>
            </a:r>
            <a:r>
              <a:rPr lang="en-GB" sz="2400" b="1" dirty="0"/>
              <a:t>revenue sharing </a:t>
            </a:r>
            <a:r>
              <a:rPr lang="en-GB" sz="2400" dirty="0"/>
              <a:t>mechanism that must be rule-based and not subject to political discretions. </a:t>
            </a:r>
          </a:p>
          <a:p>
            <a:pPr lvl="0"/>
            <a:r>
              <a:rPr lang="en-GB" sz="2400" dirty="0"/>
              <a:t>Transfers from the Union to the subnational units must follow clear and transparent rules and not be subject to political discretion. </a:t>
            </a:r>
          </a:p>
        </p:txBody>
      </p:sp>
      <p:sp>
        <p:nvSpPr>
          <p:cNvPr id="5" name="Rectangle 2"/>
          <p:cNvSpPr txBox="1">
            <a:spLocks noChangeArrowheads="1"/>
          </p:cNvSpPr>
          <p:nvPr/>
        </p:nvSpPr>
        <p:spPr bwMode="auto">
          <a:xfrm>
            <a:off x="914400" y="192088"/>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rgbClr val="3333CC"/>
                </a:solidFill>
                <a:latin typeface="+mj-lt"/>
                <a:ea typeface="+mj-ea"/>
                <a:cs typeface="+mj-cs"/>
              </a:defRPr>
            </a:lvl1pPr>
            <a:lvl2pPr algn="ctr" rtl="0" fontAlgn="base">
              <a:spcBef>
                <a:spcPct val="0"/>
              </a:spcBef>
              <a:spcAft>
                <a:spcPct val="0"/>
              </a:spcAft>
              <a:defRPr sz="4400">
                <a:solidFill>
                  <a:srgbClr val="3333CC"/>
                </a:solidFill>
                <a:latin typeface="Arial" panose="020B0604020202020204" pitchFamily="34" charset="0"/>
              </a:defRPr>
            </a:lvl2pPr>
            <a:lvl3pPr algn="ctr" rtl="0" fontAlgn="base">
              <a:spcBef>
                <a:spcPct val="0"/>
              </a:spcBef>
              <a:spcAft>
                <a:spcPct val="0"/>
              </a:spcAft>
              <a:defRPr sz="4400">
                <a:solidFill>
                  <a:srgbClr val="3333CC"/>
                </a:solidFill>
                <a:latin typeface="Arial" panose="020B0604020202020204" pitchFamily="34" charset="0"/>
              </a:defRPr>
            </a:lvl3pPr>
            <a:lvl4pPr algn="ctr" rtl="0" fontAlgn="base">
              <a:spcBef>
                <a:spcPct val="0"/>
              </a:spcBef>
              <a:spcAft>
                <a:spcPct val="0"/>
              </a:spcAft>
              <a:defRPr sz="4400">
                <a:solidFill>
                  <a:srgbClr val="3333CC"/>
                </a:solidFill>
                <a:latin typeface="Arial" panose="020B0604020202020204" pitchFamily="34" charset="0"/>
              </a:defRPr>
            </a:lvl4pPr>
            <a:lvl5pPr algn="ctr" rtl="0" fontAlgn="base">
              <a:spcBef>
                <a:spcPct val="0"/>
              </a:spcBef>
              <a:spcAft>
                <a:spcPct val="0"/>
              </a:spcAft>
              <a:defRPr sz="4400">
                <a:solidFill>
                  <a:srgbClr val="3333CC"/>
                </a:solidFill>
                <a:latin typeface="Arial" panose="020B0604020202020204" pitchFamily="34" charset="0"/>
              </a:defRPr>
            </a:lvl5pPr>
            <a:lvl6pPr marL="457200" algn="ctr" rtl="0" fontAlgn="base">
              <a:spcBef>
                <a:spcPct val="0"/>
              </a:spcBef>
              <a:spcAft>
                <a:spcPct val="0"/>
              </a:spcAft>
              <a:defRPr sz="4400">
                <a:solidFill>
                  <a:srgbClr val="3333CC"/>
                </a:solidFill>
                <a:latin typeface="Arial" panose="020B0604020202020204" pitchFamily="34" charset="0"/>
              </a:defRPr>
            </a:lvl6pPr>
            <a:lvl7pPr marL="914400" algn="ctr" rtl="0" fontAlgn="base">
              <a:spcBef>
                <a:spcPct val="0"/>
              </a:spcBef>
              <a:spcAft>
                <a:spcPct val="0"/>
              </a:spcAft>
              <a:defRPr sz="4400">
                <a:solidFill>
                  <a:srgbClr val="3333CC"/>
                </a:solidFill>
                <a:latin typeface="Arial" panose="020B0604020202020204" pitchFamily="34" charset="0"/>
              </a:defRPr>
            </a:lvl7pPr>
            <a:lvl8pPr marL="1371600" algn="ctr" rtl="0" fontAlgn="base">
              <a:spcBef>
                <a:spcPct val="0"/>
              </a:spcBef>
              <a:spcAft>
                <a:spcPct val="0"/>
              </a:spcAft>
              <a:defRPr sz="4400">
                <a:solidFill>
                  <a:srgbClr val="3333CC"/>
                </a:solidFill>
                <a:latin typeface="Arial" panose="020B0604020202020204" pitchFamily="34" charset="0"/>
              </a:defRPr>
            </a:lvl8pPr>
            <a:lvl9pPr marL="1828800" algn="ctr" rtl="0" fontAlgn="base">
              <a:spcBef>
                <a:spcPct val="0"/>
              </a:spcBef>
              <a:spcAft>
                <a:spcPct val="0"/>
              </a:spcAft>
              <a:defRPr sz="4400">
                <a:solidFill>
                  <a:srgbClr val="3333CC"/>
                </a:solidFill>
                <a:latin typeface="Arial" panose="020B0604020202020204" pitchFamily="34" charset="0"/>
              </a:defRPr>
            </a:lvl9pPr>
          </a:lstStyle>
          <a:p>
            <a:r>
              <a:rPr lang="en-GB" sz="2800" b="1" dirty="0" smtClean="0"/>
              <a:t>Conclusion</a:t>
            </a:r>
            <a:endParaRPr lang="en-GB" sz="2800" b="1" dirty="0"/>
          </a:p>
        </p:txBody>
      </p:sp>
    </p:spTree>
    <p:extLst>
      <p:ext uri="{BB962C8B-B14F-4D97-AF65-F5344CB8AC3E}">
        <p14:creationId xmlns:p14="http://schemas.microsoft.com/office/powerpoint/2010/main" val="29793256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AF326F9-41AB-4326-B6CD-4056BD4F3111}" type="slidenum">
              <a:rPr lang="en-US" altLang="en-US"/>
              <a:pPr/>
              <a:t>44</a:t>
            </a:fld>
            <a:endParaRPr lang="en-US" altLang="en-US"/>
          </a:p>
        </p:txBody>
      </p:sp>
      <p:sp>
        <p:nvSpPr>
          <p:cNvPr id="7171" name="Rectangle 3"/>
          <p:cNvSpPr>
            <a:spLocks noGrp="1" noChangeArrowheads="1"/>
          </p:cNvSpPr>
          <p:nvPr>
            <p:ph type="body" idx="1"/>
          </p:nvPr>
        </p:nvSpPr>
        <p:spPr>
          <a:xfrm>
            <a:off x="408112" y="931863"/>
            <a:ext cx="8784976" cy="5668739"/>
          </a:xfrm>
        </p:spPr>
        <p:txBody>
          <a:bodyPr/>
          <a:lstStyle/>
          <a:p>
            <a:pPr marL="0" indent="0">
              <a:buNone/>
            </a:pPr>
            <a:r>
              <a:rPr lang="en-GB" sz="2400" b="1" dirty="0"/>
              <a:t>Perspectives for a genuine federal democratic </a:t>
            </a:r>
            <a:r>
              <a:rPr lang="en-GB" sz="2400" b="1" dirty="0" smtClean="0"/>
              <a:t>Union</a:t>
            </a:r>
          </a:p>
          <a:p>
            <a:pPr lvl="0"/>
            <a:r>
              <a:rPr lang="en-GB" sz="2400" b="1" dirty="0" smtClean="0"/>
              <a:t>Public </a:t>
            </a:r>
            <a:r>
              <a:rPr lang="en-GB" sz="2400" b="1" dirty="0"/>
              <a:t>debt</a:t>
            </a:r>
            <a:r>
              <a:rPr lang="en-GB" sz="2400" dirty="0"/>
              <a:t> ought to remain under the exclusive authority of the Union Government. </a:t>
            </a:r>
            <a:endParaRPr lang="en-GB" sz="2400" dirty="0" smtClean="0"/>
          </a:p>
          <a:p>
            <a:pPr lvl="1"/>
            <a:r>
              <a:rPr lang="en-GB" sz="2000" dirty="0" smtClean="0"/>
              <a:t>However</a:t>
            </a:r>
            <a:r>
              <a:rPr lang="en-GB" sz="2000" dirty="0"/>
              <a:t>, State and Union Governments ought to be represented in a federal policy-making council of the Myanmar Central Bank (MCB). </a:t>
            </a:r>
          </a:p>
          <a:p>
            <a:pPr lvl="0"/>
            <a:r>
              <a:rPr lang="en-GB" sz="2400" dirty="0"/>
              <a:t>In order to facilitate local economic development, Regional and State </a:t>
            </a:r>
            <a:r>
              <a:rPr lang="en-GB" sz="2400" dirty="0" smtClean="0"/>
              <a:t>Development Banks </a:t>
            </a:r>
            <a:r>
              <a:rPr lang="en-GB" sz="2400" dirty="0"/>
              <a:t>or cooperative savings associations should be set </a:t>
            </a:r>
            <a:r>
              <a:rPr lang="en-GB" sz="2400" dirty="0" smtClean="0"/>
              <a:t>up</a:t>
            </a:r>
          </a:p>
          <a:p>
            <a:pPr lvl="0"/>
            <a:r>
              <a:rPr lang="en-GB" sz="2400" dirty="0" smtClean="0"/>
              <a:t>Sharing </a:t>
            </a:r>
            <a:r>
              <a:rPr lang="en-GB" sz="2400" b="1" dirty="0"/>
              <a:t>sales taxes (VAT) </a:t>
            </a:r>
            <a:r>
              <a:rPr lang="en-GB" sz="2400" dirty="0"/>
              <a:t>and </a:t>
            </a:r>
            <a:r>
              <a:rPr lang="en-GB" sz="2400" b="1" dirty="0"/>
              <a:t>personal income tax </a:t>
            </a:r>
            <a:r>
              <a:rPr lang="en-GB" sz="2400" dirty="0"/>
              <a:t>at fixed proportions is the most efficient way to finance public goods</a:t>
            </a:r>
            <a:r>
              <a:rPr lang="en-GB" sz="2400" dirty="0" smtClean="0"/>
              <a:t>.</a:t>
            </a:r>
            <a:endParaRPr lang="en-GB" sz="2400" dirty="0"/>
          </a:p>
        </p:txBody>
      </p:sp>
      <p:sp>
        <p:nvSpPr>
          <p:cNvPr id="5" name="Rectangle 2"/>
          <p:cNvSpPr txBox="1">
            <a:spLocks noChangeArrowheads="1"/>
          </p:cNvSpPr>
          <p:nvPr/>
        </p:nvSpPr>
        <p:spPr bwMode="auto">
          <a:xfrm>
            <a:off x="914400" y="192088"/>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rgbClr val="3333CC"/>
                </a:solidFill>
                <a:latin typeface="+mj-lt"/>
                <a:ea typeface="+mj-ea"/>
                <a:cs typeface="+mj-cs"/>
              </a:defRPr>
            </a:lvl1pPr>
            <a:lvl2pPr algn="ctr" rtl="0" fontAlgn="base">
              <a:spcBef>
                <a:spcPct val="0"/>
              </a:spcBef>
              <a:spcAft>
                <a:spcPct val="0"/>
              </a:spcAft>
              <a:defRPr sz="4400">
                <a:solidFill>
                  <a:srgbClr val="3333CC"/>
                </a:solidFill>
                <a:latin typeface="Arial" panose="020B0604020202020204" pitchFamily="34" charset="0"/>
              </a:defRPr>
            </a:lvl2pPr>
            <a:lvl3pPr algn="ctr" rtl="0" fontAlgn="base">
              <a:spcBef>
                <a:spcPct val="0"/>
              </a:spcBef>
              <a:spcAft>
                <a:spcPct val="0"/>
              </a:spcAft>
              <a:defRPr sz="4400">
                <a:solidFill>
                  <a:srgbClr val="3333CC"/>
                </a:solidFill>
                <a:latin typeface="Arial" panose="020B0604020202020204" pitchFamily="34" charset="0"/>
              </a:defRPr>
            </a:lvl3pPr>
            <a:lvl4pPr algn="ctr" rtl="0" fontAlgn="base">
              <a:spcBef>
                <a:spcPct val="0"/>
              </a:spcBef>
              <a:spcAft>
                <a:spcPct val="0"/>
              </a:spcAft>
              <a:defRPr sz="4400">
                <a:solidFill>
                  <a:srgbClr val="3333CC"/>
                </a:solidFill>
                <a:latin typeface="Arial" panose="020B0604020202020204" pitchFamily="34" charset="0"/>
              </a:defRPr>
            </a:lvl4pPr>
            <a:lvl5pPr algn="ctr" rtl="0" fontAlgn="base">
              <a:spcBef>
                <a:spcPct val="0"/>
              </a:spcBef>
              <a:spcAft>
                <a:spcPct val="0"/>
              </a:spcAft>
              <a:defRPr sz="4400">
                <a:solidFill>
                  <a:srgbClr val="3333CC"/>
                </a:solidFill>
                <a:latin typeface="Arial" panose="020B0604020202020204" pitchFamily="34" charset="0"/>
              </a:defRPr>
            </a:lvl5pPr>
            <a:lvl6pPr marL="457200" algn="ctr" rtl="0" fontAlgn="base">
              <a:spcBef>
                <a:spcPct val="0"/>
              </a:spcBef>
              <a:spcAft>
                <a:spcPct val="0"/>
              </a:spcAft>
              <a:defRPr sz="4400">
                <a:solidFill>
                  <a:srgbClr val="3333CC"/>
                </a:solidFill>
                <a:latin typeface="Arial" panose="020B0604020202020204" pitchFamily="34" charset="0"/>
              </a:defRPr>
            </a:lvl6pPr>
            <a:lvl7pPr marL="914400" algn="ctr" rtl="0" fontAlgn="base">
              <a:spcBef>
                <a:spcPct val="0"/>
              </a:spcBef>
              <a:spcAft>
                <a:spcPct val="0"/>
              </a:spcAft>
              <a:defRPr sz="4400">
                <a:solidFill>
                  <a:srgbClr val="3333CC"/>
                </a:solidFill>
                <a:latin typeface="Arial" panose="020B0604020202020204" pitchFamily="34" charset="0"/>
              </a:defRPr>
            </a:lvl7pPr>
            <a:lvl8pPr marL="1371600" algn="ctr" rtl="0" fontAlgn="base">
              <a:spcBef>
                <a:spcPct val="0"/>
              </a:spcBef>
              <a:spcAft>
                <a:spcPct val="0"/>
              </a:spcAft>
              <a:defRPr sz="4400">
                <a:solidFill>
                  <a:srgbClr val="3333CC"/>
                </a:solidFill>
                <a:latin typeface="Arial" panose="020B0604020202020204" pitchFamily="34" charset="0"/>
              </a:defRPr>
            </a:lvl8pPr>
            <a:lvl9pPr marL="1828800" algn="ctr" rtl="0" fontAlgn="base">
              <a:spcBef>
                <a:spcPct val="0"/>
              </a:spcBef>
              <a:spcAft>
                <a:spcPct val="0"/>
              </a:spcAft>
              <a:defRPr sz="4400">
                <a:solidFill>
                  <a:srgbClr val="3333CC"/>
                </a:solidFill>
                <a:latin typeface="Arial" panose="020B0604020202020204" pitchFamily="34" charset="0"/>
              </a:defRPr>
            </a:lvl9pPr>
          </a:lstStyle>
          <a:p>
            <a:r>
              <a:rPr lang="en-GB" sz="2800" b="1" dirty="0" smtClean="0"/>
              <a:t>Conclusion</a:t>
            </a:r>
            <a:endParaRPr lang="en-GB" sz="2800" b="1" dirty="0"/>
          </a:p>
        </p:txBody>
      </p:sp>
    </p:spTree>
    <p:extLst>
      <p:ext uri="{BB962C8B-B14F-4D97-AF65-F5344CB8AC3E}">
        <p14:creationId xmlns:p14="http://schemas.microsoft.com/office/powerpoint/2010/main" val="13944146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AF326F9-41AB-4326-B6CD-4056BD4F3111}" type="slidenum">
              <a:rPr lang="en-US" altLang="en-US"/>
              <a:pPr/>
              <a:t>45</a:t>
            </a:fld>
            <a:endParaRPr lang="en-US" altLang="en-US"/>
          </a:p>
        </p:txBody>
      </p:sp>
      <p:sp>
        <p:nvSpPr>
          <p:cNvPr id="7171" name="Rectangle 3"/>
          <p:cNvSpPr>
            <a:spLocks noGrp="1" noChangeArrowheads="1"/>
          </p:cNvSpPr>
          <p:nvPr>
            <p:ph type="body" idx="1"/>
          </p:nvPr>
        </p:nvSpPr>
        <p:spPr>
          <a:xfrm>
            <a:off x="408112" y="931863"/>
            <a:ext cx="8784976" cy="5668739"/>
          </a:xfrm>
        </p:spPr>
        <p:txBody>
          <a:bodyPr/>
          <a:lstStyle/>
          <a:p>
            <a:pPr marL="0" indent="0">
              <a:buNone/>
            </a:pPr>
            <a:r>
              <a:rPr lang="en-GB" sz="2400" b="1" dirty="0"/>
              <a:t>Perspectives for a genuine federal democratic </a:t>
            </a:r>
            <a:r>
              <a:rPr lang="en-GB" sz="2400" b="1" dirty="0" smtClean="0"/>
              <a:t>Union</a:t>
            </a:r>
          </a:p>
          <a:p>
            <a:pPr lvl="0"/>
            <a:r>
              <a:rPr lang="en-GB" sz="2400" b="1" dirty="0" smtClean="0"/>
              <a:t>Tax </a:t>
            </a:r>
            <a:r>
              <a:rPr lang="en-GB" sz="2400" b="1" dirty="0"/>
              <a:t>rates </a:t>
            </a:r>
            <a:r>
              <a:rPr lang="en-GB" sz="2400" dirty="0"/>
              <a:t>for very high incomes and capital gains ought to be increased in order to generate higher income and satisfy norms of equity and social justice. </a:t>
            </a:r>
            <a:endParaRPr lang="en-GB" sz="2400" dirty="0" smtClean="0"/>
          </a:p>
          <a:p>
            <a:pPr lvl="1"/>
            <a:r>
              <a:rPr lang="en-GB" sz="2000" dirty="0" smtClean="0"/>
              <a:t>There </a:t>
            </a:r>
            <a:r>
              <a:rPr lang="en-GB" sz="2000" dirty="0"/>
              <a:t>is no danger that rich Myanmar citizens would leave the country for tax reasons, if rates were higher. However, the transfers of capital abroad ought to be regulated.</a:t>
            </a:r>
          </a:p>
          <a:p>
            <a:pPr lvl="0"/>
            <a:r>
              <a:rPr lang="en-GB" sz="2400" b="1" dirty="0"/>
              <a:t>State-owned Economic Enterprises </a:t>
            </a:r>
            <a:r>
              <a:rPr lang="en-GB" sz="2400" dirty="0"/>
              <a:t>ought to be decentralised with respect to services that benefit local communities.</a:t>
            </a:r>
          </a:p>
          <a:p>
            <a:endParaRPr lang="en-GB" sz="2400" dirty="0"/>
          </a:p>
        </p:txBody>
      </p:sp>
      <p:sp>
        <p:nvSpPr>
          <p:cNvPr id="5" name="Rectangle 2"/>
          <p:cNvSpPr txBox="1">
            <a:spLocks noChangeArrowheads="1"/>
          </p:cNvSpPr>
          <p:nvPr/>
        </p:nvSpPr>
        <p:spPr bwMode="auto">
          <a:xfrm>
            <a:off x="914400" y="192088"/>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rgbClr val="3333CC"/>
                </a:solidFill>
                <a:latin typeface="+mj-lt"/>
                <a:ea typeface="+mj-ea"/>
                <a:cs typeface="+mj-cs"/>
              </a:defRPr>
            </a:lvl1pPr>
            <a:lvl2pPr algn="ctr" rtl="0" fontAlgn="base">
              <a:spcBef>
                <a:spcPct val="0"/>
              </a:spcBef>
              <a:spcAft>
                <a:spcPct val="0"/>
              </a:spcAft>
              <a:defRPr sz="4400">
                <a:solidFill>
                  <a:srgbClr val="3333CC"/>
                </a:solidFill>
                <a:latin typeface="Arial" panose="020B0604020202020204" pitchFamily="34" charset="0"/>
              </a:defRPr>
            </a:lvl2pPr>
            <a:lvl3pPr algn="ctr" rtl="0" fontAlgn="base">
              <a:spcBef>
                <a:spcPct val="0"/>
              </a:spcBef>
              <a:spcAft>
                <a:spcPct val="0"/>
              </a:spcAft>
              <a:defRPr sz="4400">
                <a:solidFill>
                  <a:srgbClr val="3333CC"/>
                </a:solidFill>
                <a:latin typeface="Arial" panose="020B0604020202020204" pitchFamily="34" charset="0"/>
              </a:defRPr>
            </a:lvl3pPr>
            <a:lvl4pPr algn="ctr" rtl="0" fontAlgn="base">
              <a:spcBef>
                <a:spcPct val="0"/>
              </a:spcBef>
              <a:spcAft>
                <a:spcPct val="0"/>
              </a:spcAft>
              <a:defRPr sz="4400">
                <a:solidFill>
                  <a:srgbClr val="3333CC"/>
                </a:solidFill>
                <a:latin typeface="Arial" panose="020B0604020202020204" pitchFamily="34" charset="0"/>
              </a:defRPr>
            </a:lvl4pPr>
            <a:lvl5pPr algn="ctr" rtl="0" fontAlgn="base">
              <a:spcBef>
                <a:spcPct val="0"/>
              </a:spcBef>
              <a:spcAft>
                <a:spcPct val="0"/>
              </a:spcAft>
              <a:defRPr sz="4400">
                <a:solidFill>
                  <a:srgbClr val="3333CC"/>
                </a:solidFill>
                <a:latin typeface="Arial" panose="020B0604020202020204" pitchFamily="34" charset="0"/>
              </a:defRPr>
            </a:lvl5pPr>
            <a:lvl6pPr marL="457200" algn="ctr" rtl="0" fontAlgn="base">
              <a:spcBef>
                <a:spcPct val="0"/>
              </a:spcBef>
              <a:spcAft>
                <a:spcPct val="0"/>
              </a:spcAft>
              <a:defRPr sz="4400">
                <a:solidFill>
                  <a:srgbClr val="3333CC"/>
                </a:solidFill>
                <a:latin typeface="Arial" panose="020B0604020202020204" pitchFamily="34" charset="0"/>
              </a:defRPr>
            </a:lvl6pPr>
            <a:lvl7pPr marL="914400" algn="ctr" rtl="0" fontAlgn="base">
              <a:spcBef>
                <a:spcPct val="0"/>
              </a:spcBef>
              <a:spcAft>
                <a:spcPct val="0"/>
              </a:spcAft>
              <a:defRPr sz="4400">
                <a:solidFill>
                  <a:srgbClr val="3333CC"/>
                </a:solidFill>
                <a:latin typeface="Arial" panose="020B0604020202020204" pitchFamily="34" charset="0"/>
              </a:defRPr>
            </a:lvl7pPr>
            <a:lvl8pPr marL="1371600" algn="ctr" rtl="0" fontAlgn="base">
              <a:spcBef>
                <a:spcPct val="0"/>
              </a:spcBef>
              <a:spcAft>
                <a:spcPct val="0"/>
              </a:spcAft>
              <a:defRPr sz="4400">
                <a:solidFill>
                  <a:srgbClr val="3333CC"/>
                </a:solidFill>
                <a:latin typeface="Arial" panose="020B0604020202020204" pitchFamily="34" charset="0"/>
              </a:defRPr>
            </a:lvl8pPr>
            <a:lvl9pPr marL="1828800" algn="ctr" rtl="0" fontAlgn="base">
              <a:spcBef>
                <a:spcPct val="0"/>
              </a:spcBef>
              <a:spcAft>
                <a:spcPct val="0"/>
              </a:spcAft>
              <a:defRPr sz="4400">
                <a:solidFill>
                  <a:srgbClr val="3333CC"/>
                </a:solidFill>
                <a:latin typeface="Arial" panose="020B0604020202020204" pitchFamily="34" charset="0"/>
              </a:defRPr>
            </a:lvl9pPr>
          </a:lstStyle>
          <a:p>
            <a:r>
              <a:rPr lang="en-GB" sz="2800" b="1" dirty="0" smtClean="0"/>
              <a:t>Conclusion</a:t>
            </a:r>
            <a:endParaRPr lang="en-GB" sz="2800" b="1" dirty="0"/>
          </a:p>
        </p:txBody>
      </p:sp>
    </p:spTree>
    <p:extLst>
      <p:ext uri="{BB962C8B-B14F-4D97-AF65-F5344CB8AC3E}">
        <p14:creationId xmlns:p14="http://schemas.microsoft.com/office/powerpoint/2010/main" val="8589379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AF326F9-41AB-4326-B6CD-4056BD4F3111}" type="slidenum">
              <a:rPr lang="en-US" altLang="en-US"/>
              <a:pPr/>
              <a:t>46</a:t>
            </a:fld>
            <a:endParaRPr lang="en-US" altLang="en-US"/>
          </a:p>
        </p:txBody>
      </p:sp>
      <p:sp>
        <p:nvSpPr>
          <p:cNvPr id="7171" name="Rectangle 3"/>
          <p:cNvSpPr>
            <a:spLocks noGrp="1" noChangeArrowheads="1"/>
          </p:cNvSpPr>
          <p:nvPr>
            <p:ph type="body" idx="1"/>
          </p:nvPr>
        </p:nvSpPr>
        <p:spPr>
          <a:xfrm>
            <a:off x="467544" y="1628800"/>
            <a:ext cx="8784976" cy="5668739"/>
          </a:xfrm>
        </p:spPr>
        <p:txBody>
          <a:bodyPr/>
          <a:lstStyle/>
          <a:p>
            <a:pPr marL="0" indent="0">
              <a:buNone/>
            </a:pPr>
            <a:r>
              <a:rPr lang="en-GB" dirty="0"/>
              <a:t>T</a:t>
            </a:r>
            <a:r>
              <a:rPr lang="en-GB" dirty="0" smtClean="0"/>
              <a:t>hese </a:t>
            </a:r>
            <a:r>
              <a:rPr lang="en-GB" dirty="0"/>
              <a:t>principles reflect the norms of a genuine federal democratic union anywhere in the world. </a:t>
            </a:r>
            <a:endParaRPr lang="en-GB" dirty="0" smtClean="0"/>
          </a:p>
          <a:p>
            <a:pPr marL="0" indent="0">
              <a:buNone/>
            </a:pPr>
            <a:r>
              <a:rPr lang="en-GB" dirty="0" smtClean="0"/>
              <a:t>They </a:t>
            </a:r>
            <a:r>
              <a:rPr lang="en-GB" dirty="0"/>
              <a:t>are necessary to accelerate economic development as well as peace, stability and harmony in a future democratic Union of Myanmar.</a:t>
            </a:r>
          </a:p>
          <a:p>
            <a:endParaRPr lang="en-GB" sz="2400" dirty="0"/>
          </a:p>
        </p:txBody>
      </p:sp>
      <p:sp>
        <p:nvSpPr>
          <p:cNvPr id="5" name="Rectangle 2"/>
          <p:cNvSpPr txBox="1">
            <a:spLocks noChangeArrowheads="1"/>
          </p:cNvSpPr>
          <p:nvPr/>
        </p:nvSpPr>
        <p:spPr bwMode="auto">
          <a:xfrm>
            <a:off x="1187624" y="17022"/>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rgbClr val="3333CC"/>
                </a:solidFill>
                <a:latin typeface="+mj-lt"/>
                <a:ea typeface="+mj-ea"/>
                <a:cs typeface="+mj-cs"/>
              </a:defRPr>
            </a:lvl1pPr>
            <a:lvl2pPr algn="ctr" rtl="0" fontAlgn="base">
              <a:spcBef>
                <a:spcPct val="0"/>
              </a:spcBef>
              <a:spcAft>
                <a:spcPct val="0"/>
              </a:spcAft>
              <a:defRPr sz="4400">
                <a:solidFill>
                  <a:srgbClr val="3333CC"/>
                </a:solidFill>
                <a:latin typeface="Arial" panose="020B0604020202020204" pitchFamily="34" charset="0"/>
              </a:defRPr>
            </a:lvl2pPr>
            <a:lvl3pPr algn="ctr" rtl="0" fontAlgn="base">
              <a:spcBef>
                <a:spcPct val="0"/>
              </a:spcBef>
              <a:spcAft>
                <a:spcPct val="0"/>
              </a:spcAft>
              <a:defRPr sz="4400">
                <a:solidFill>
                  <a:srgbClr val="3333CC"/>
                </a:solidFill>
                <a:latin typeface="Arial" panose="020B0604020202020204" pitchFamily="34" charset="0"/>
              </a:defRPr>
            </a:lvl3pPr>
            <a:lvl4pPr algn="ctr" rtl="0" fontAlgn="base">
              <a:spcBef>
                <a:spcPct val="0"/>
              </a:spcBef>
              <a:spcAft>
                <a:spcPct val="0"/>
              </a:spcAft>
              <a:defRPr sz="4400">
                <a:solidFill>
                  <a:srgbClr val="3333CC"/>
                </a:solidFill>
                <a:latin typeface="Arial" panose="020B0604020202020204" pitchFamily="34" charset="0"/>
              </a:defRPr>
            </a:lvl4pPr>
            <a:lvl5pPr algn="ctr" rtl="0" fontAlgn="base">
              <a:spcBef>
                <a:spcPct val="0"/>
              </a:spcBef>
              <a:spcAft>
                <a:spcPct val="0"/>
              </a:spcAft>
              <a:defRPr sz="4400">
                <a:solidFill>
                  <a:srgbClr val="3333CC"/>
                </a:solidFill>
                <a:latin typeface="Arial" panose="020B0604020202020204" pitchFamily="34" charset="0"/>
              </a:defRPr>
            </a:lvl5pPr>
            <a:lvl6pPr marL="457200" algn="ctr" rtl="0" fontAlgn="base">
              <a:spcBef>
                <a:spcPct val="0"/>
              </a:spcBef>
              <a:spcAft>
                <a:spcPct val="0"/>
              </a:spcAft>
              <a:defRPr sz="4400">
                <a:solidFill>
                  <a:srgbClr val="3333CC"/>
                </a:solidFill>
                <a:latin typeface="Arial" panose="020B0604020202020204" pitchFamily="34" charset="0"/>
              </a:defRPr>
            </a:lvl6pPr>
            <a:lvl7pPr marL="914400" algn="ctr" rtl="0" fontAlgn="base">
              <a:spcBef>
                <a:spcPct val="0"/>
              </a:spcBef>
              <a:spcAft>
                <a:spcPct val="0"/>
              </a:spcAft>
              <a:defRPr sz="4400">
                <a:solidFill>
                  <a:srgbClr val="3333CC"/>
                </a:solidFill>
                <a:latin typeface="Arial" panose="020B0604020202020204" pitchFamily="34" charset="0"/>
              </a:defRPr>
            </a:lvl7pPr>
            <a:lvl8pPr marL="1371600" algn="ctr" rtl="0" fontAlgn="base">
              <a:spcBef>
                <a:spcPct val="0"/>
              </a:spcBef>
              <a:spcAft>
                <a:spcPct val="0"/>
              </a:spcAft>
              <a:defRPr sz="4400">
                <a:solidFill>
                  <a:srgbClr val="3333CC"/>
                </a:solidFill>
                <a:latin typeface="Arial" panose="020B0604020202020204" pitchFamily="34" charset="0"/>
              </a:defRPr>
            </a:lvl8pPr>
            <a:lvl9pPr marL="1828800" algn="ctr" rtl="0" fontAlgn="base">
              <a:spcBef>
                <a:spcPct val="0"/>
              </a:spcBef>
              <a:spcAft>
                <a:spcPct val="0"/>
              </a:spcAft>
              <a:defRPr sz="4400">
                <a:solidFill>
                  <a:srgbClr val="3333CC"/>
                </a:solidFill>
                <a:latin typeface="Arial" panose="020B0604020202020204" pitchFamily="34" charset="0"/>
              </a:defRPr>
            </a:lvl9pPr>
          </a:lstStyle>
          <a:p>
            <a:r>
              <a:rPr lang="en-GB" sz="2800" b="1" dirty="0" smtClean="0"/>
              <a:t>Conclusion</a:t>
            </a:r>
            <a:endParaRPr lang="en-GB" sz="2800" b="1" dirty="0"/>
          </a:p>
        </p:txBody>
      </p:sp>
    </p:spTree>
    <p:extLst>
      <p:ext uri="{BB962C8B-B14F-4D97-AF65-F5344CB8AC3E}">
        <p14:creationId xmlns:p14="http://schemas.microsoft.com/office/powerpoint/2010/main" val="41122329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AF326F9-41AB-4326-B6CD-4056BD4F3111}" type="slidenum">
              <a:rPr lang="en-US" altLang="en-US"/>
              <a:pPr/>
              <a:t>47</a:t>
            </a:fld>
            <a:endParaRPr lang="en-US" altLang="en-US"/>
          </a:p>
        </p:txBody>
      </p:sp>
      <p:sp>
        <p:nvSpPr>
          <p:cNvPr id="7171" name="Rectangle 3"/>
          <p:cNvSpPr>
            <a:spLocks noGrp="1" noChangeArrowheads="1"/>
          </p:cNvSpPr>
          <p:nvPr>
            <p:ph type="body" idx="1"/>
          </p:nvPr>
        </p:nvSpPr>
        <p:spPr>
          <a:xfrm>
            <a:off x="1259632" y="2276872"/>
            <a:ext cx="8784976" cy="5668739"/>
          </a:xfrm>
        </p:spPr>
        <p:txBody>
          <a:bodyPr/>
          <a:lstStyle/>
          <a:p>
            <a:pPr marL="0" indent="0">
              <a:buNone/>
            </a:pPr>
            <a:r>
              <a:rPr lang="en-GB" dirty="0" smtClean="0"/>
              <a:t>Thank you !</a:t>
            </a:r>
            <a:endParaRPr lang="en-GB" dirty="0"/>
          </a:p>
          <a:p>
            <a:endParaRPr lang="en-GB" sz="2400" dirty="0"/>
          </a:p>
        </p:txBody>
      </p:sp>
      <p:sp>
        <p:nvSpPr>
          <p:cNvPr id="5" name="Rectangle 2"/>
          <p:cNvSpPr txBox="1">
            <a:spLocks noChangeArrowheads="1"/>
          </p:cNvSpPr>
          <p:nvPr/>
        </p:nvSpPr>
        <p:spPr bwMode="auto">
          <a:xfrm>
            <a:off x="1187624" y="17022"/>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rgbClr val="3333CC"/>
                </a:solidFill>
                <a:latin typeface="+mj-lt"/>
                <a:ea typeface="+mj-ea"/>
                <a:cs typeface="+mj-cs"/>
              </a:defRPr>
            </a:lvl1pPr>
            <a:lvl2pPr algn="ctr" rtl="0" fontAlgn="base">
              <a:spcBef>
                <a:spcPct val="0"/>
              </a:spcBef>
              <a:spcAft>
                <a:spcPct val="0"/>
              </a:spcAft>
              <a:defRPr sz="4400">
                <a:solidFill>
                  <a:srgbClr val="3333CC"/>
                </a:solidFill>
                <a:latin typeface="Arial" panose="020B0604020202020204" pitchFamily="34" charset="0"/>
              </a:defRPr>
            </a:lvl2pPr>
            <a:lvl3pPr algn="ctr" rtl="0" fontAlgn="base">
              <a:spcBef>
                <a:spcPct val="0"/>
              </a:spcBef>
              <a:spcAft>
                <a:spcPct val="0"/>
              </a:spcAft>
              <a:defRPr sz="4400">
                <a:solidFill>
                  <a:srgbClr val="3333CC"/>
                </a:solidFill>
                <a:latin typeface="Arial" panose="020B0604020202020204" pitchFamily="34" charset="0"/>
              </a:defRPr>
            </a:lvl3pPr>
            <a:lvl4pPr algn="ctr" rtl="0" fontAlgn="base">
              <a:spcBef>
                <a:spcPct val="0"/>
              </a:spcBef>
              <a:spcAft>
                <a:spcPct val="0"/>
              </a:spcAft>
              <a:defRPr sz="4400">
                <a:solidFill>
                  <a:srgbClr val="3333CC"/>
                </a:solidFill>
                <a:latin typeface="Arial" panose="020B0604020202020204" pitchFamily="34" charset="0"/>
              </a:defRPr>
            </a:lvl4pPr>
            <a:lvl5pPr algn="ctr" rtl="0" fontAlgn="base">
              <a:spcBef>
                <a:spcPct val="0"/>
              </a:spcBef>
              <a:spcAft>
                <a:spcPct val="0"/>
              </a:spcAft>
              <a:defRPr sz="4400">
                <a:solidFill>
                  <a:srgbClr val="3333CC"/>
                </a:solidFill>
                <a:latin typeface="Arial" panose="020B0604020202020204" pitchFamily="34" charset="0"/>
              </a:defRPr>
            </a:lvl5pPr>
            <a:lvl6pPr marL="457200" algn="ctr" rtl="0" fontAlgn="base">
              <a:spcBef>
                <a:spcPct val="0"/>
              </a:spcBef>
              <a:spcAft>
                <a:spcPct val="0"/>
              </a:spcAft>
              <a:defRPr sz="4400">
                <a:solidFill>
                  <a:srgbClr val="3333CC"/>
                </a:solidFill>
                <a:latin typeface="Arial" panose="020B0604020202020204" pitchFamily="34" charset="0"/>
              </a:defRPr>
            </a:lvl6pPr>
            <a:lvl7pPr marL="914400" algn="ctr" rtl="0" fontAlgn="base">
              <a:spcBef>
                <a:spcPct val="0"/>
              </a:spcBef>
              <a:spcAft>
                <a:spcPct val="0"/>
              </a:spcAft>
              <a:defRPr sz="4400">
                <a:solidFill>
                  <a:srgbClr val="3333CC"/>
                </a:solidFill>
                <a:latin typeface="Arial" panose="020B0604020202020204" pitchFamily="34" charset="0"/>
              </a:defRPr>
            </a:lvl7pPr>
            <a:lvl8pPr marL="1371600" algn="ctr" rtl="0" fontAlgn="base">
              <a:spcBef>
                <a:spcPct val="0"/>
              </a:spcBef>
              <a:spcAft>
                <a:spcPct val="0"/>
              </a:spcAft>
              <a:defRPr sz="4400">
                <a:solidFill>
                  <a:srgbClr val="3333CC"/>
                </a:solidFill>
                <a:latin typeface="Arial" panose="020B0604020202020204" pitchFamily="34" charset="0"/>
              </a:defRPr>
            </a:lvl8pPr>
            <a:lvl9pPr marL="1828800" algn="ctr" rtl="0" fontAlgn="base">
              <a:spcBef>
                <a:spcPct val="0"/>
              </a:spcBef>
              <a:spcAft>
                <a:spcPct val="0"/>
              </a:spcAft>
              <a:defRPr sz="4400">
                <a:solidFill>
                  <a:srgbClr val="3333CC"/>
                </a:solidFill>
                <a:latin typeface="Arial" panose="020B0604020202020204" pitchFamily="34" charset="0"/>
              </a:defRPr>
            </a:lvl9pPr>
          </a:lstStyle>
          <a:p>
            <a:r>
              <a:rPr lang="en-GB" sz="2800" b="1" dirty="0" smtClean="0"/>
              <a:t>Conclusion</a:t>
            </a:r>
            <a:endParaRPr lang="en-GB" sz="2800" b="1" dirty="0"/>
          </a:p>
        </p:txBody>
      </p:sp>
    </p:spTree>
    <p:extLst>
      <p:ext uri="{BB962C8B-B14F-4D97-AF65-F5344CB8AC3E}">
        <p14:creationId xmlns:p14="http://schemas.microsoft.com/office/powerpoint/2010/main" val="397286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AF326F9-41AB-4326-B6CD-4056BD4F3111}" type="slidenum">
              <a:rPr lang="en-US" altLang="en-US"/>
              <a:pPr/>
              <a:t>5</a:t>
            </a:fld>
            <a:endParaRPr lang="en-US" altLang="en-US"/>
          </a:p>
        </p:txBody>
      </p:sp>
      <p:sp>
        <p:nvSpPr>
          <p:cNvPr id="7171" name="Rectangle 3"/>
          <p:cNvSpPr>
            <a:spLocks noGrp="1" noChangeArrowheads="1"/>
          </p:cNvSpPr>
          <p:nvPr>
            <p:ph type="body" idx="1"/>
          </p:nvPr>
        </p:nvSpPr>
        <p:spPr>
          <a:xfrm>
            <a:off x="251520" y="1052735"/>
            <a:ext cx="8784976" cy="5668739"/>
          </a:xfrm>
        </p:spPr>
        <p:txBody>
          <a:bodyPr/>
          <a:lstStyle/>
          <a:p>
            <a:pPr marL="57150" indent="0">
              <a:lnSpc>
                <a:spcPct val="90000"/>
              </a:lnSpc>
              <a:buNone/>
            </a:pPr>
            <a:r>
              <a:rPr lang="en-GB" altLang="en-US" b="1" dirty="0" smtClean="0"/>
              <a:t>Three functions of public finance</a:t>
            </a:r>
          </a:p>
          <a:p>
            <a:pPr marL="590550" indent="-533400">
              <a:lnSpc>
                <a:spcPct val="90000"/>
              </a:lnSpc>
            </a:pPr>
            <a:r>
              <a:rPr lang="en-GB" altLang="en-US" dirty="0" smtClean="0"/>
              <a:t>Allocation function </a:t>
            </a:r>
          </a:p>
          <a:p>
            <a:pPr marL="990600" lvl="1" indent="-533400">
              <a:lnSpc>
                <a:spcPct val="90000"/>
              </a:lnSpc>
            </a:pPr>
            <a:r>
              <a:rPr lang="en-GB" altLang="en-US" dirty="0" smtClean="0"/>
              <a:t>Efficient use of resources</a:t>
            </a:r>
          </a:p>
          <a:p>
            <a:pPr marL="590550" indent="-533400">
              <a:lnSpc>
                <a:spcPct val="90000"/>
              </a:lnSpc>
            </a:pPr>
            <a:r>
              <a:rPr lang="en-GB" altLang="en-US" dirty="0" smtClean="0"/>
              <a:t>Stabilisation function for macroeconomic stability</a:t>
            </a:r>
          </a:p>
          <a:p>
            <a:pPr marL="990600" lvl="1" indent="-533400">
              <a:lnSpc>
                <a:spcPct val="90000"/>
              </a:lnSpc>
            </a:pPr>
            <a:r>
              <a:rPr lang="en-GB" altLang="en-US" dirty="0" smtClean="0"/>
              <a:t>Price stability and economic growth</a:t>
            </a:r>
          </a:p>
          <a:p>
            <a:pPr marL="590550" indent="-533400">
              <a:lnSpc>
                <a:spcPct val="90000"/>
              </a:lnSpc>
            </a:pPr>
            <a:r>
              <a:rPr lang="en-GB" altLang="en-US" dirty="0"/>
              <a:t>D</a:t>
            </a:r>
            <a:r>
              <a:rPr lang="en-GB" altLang="en-US" dirty="0" smtClean="0"/>
              <a:t>istribution function </a:t>
            </a:r>
          </a:p>
          <a:p>
            <a:pPr marL="990600" lvl="1" indent="-533400">
              <a:lnSpc>
                <a:spcPct val="90000"/>
              </a:lnSpc>
            </a:pPr>
            <a:r>
              <a:rPr lang="en-GB" altLang="en-US" dirty="0" smtClean="0"/>
              <a:t>Fairness and social harmony</a:t>
            </a:r>
          </a:p>
          <a:p>
            <a:pPr marL="990600" lvl="1" indent="-533400">
              <a:lnSpc>
                <a:spcPct val="90000"/>
              </a:lnSpc>
            </a:pPr>
            <a:r>
              <a:rPr lang="en-GB" altLang="en-US" dirty="0" smtClean="0"/>
              <a:t>Poverty</a:t>
            </a:r>
            <a:endParaRPr lang="en-GB" altLang="en-US" dirty="0"/>
          </a:p>
        </p:txBody>
      </p:sp>
      <p:sp>
        <p:nvSpPr>
          <p:cNvPr id="8" name="Rectangle 2"/>
          <p:cNvSpPr txBox="1">
            <a:spLocks noChangeArrowheads="1"/>
          </p:cNvSpPr>
          <p:nvPr/>
        </p:nvSpPr>
        <p:spPr bwMode="auto">
          <a:xfrm>
            <a:off x="914400" y="192088"/>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rgbClr val="3333CC"/>
                </a:solidFill>
                <a:latin typeface="+mj-lt"/>
                <a:ea typeface="+mj-ea"/>
                <a:cs typeface="+mj-cs"/>
              </a:defRPr>
            </a:lvl1pPr>
            <a:lvl2pPr algn="ctr" rtl="0" fontAlgn="base">
              <a:spcBef>
                <a:spcPct val="0"/>
              </a:spcBef>
              <a:spcAft>
                <a:spcPct val="0"/>
              </a:spcAft>
              <a:defRPr sz="4400">
                <a:solidFill>
                  <a:srgbClr val="3333CC"/>
                </a:solidFill>
                <a:latin typeface="Arial" panose="020B0604020202020204" pitchFamily="34" charset="0"/>
              </a:defRPr>
            </a:lvl2pPr>
            <a:lvl3pPr algn="ctr" rtl="0" fontAlgn="base">
              <a:spcBef>
                <a:spcPct val="0"/>
              </a:spcBef>
              <a:spcAft>
                <a:spcPct val="0"/>
              </a:spcAft>
              <a:defRPr sz="4400">
                <a:solidFill>
                  <a:srgbClr val="3333CC"/>
                </a:solidFill>
                <a:latin typeface="Arial" panose="020B0604020202020204" pitchFamily="34" charset="0"/>
              </a:defRPr>
            </a:lvl3pPr>
            <a:lvl4pPr algn="ctr" rtl="0" fontAlgn="base">
              <a:spcBef>
                <a:spcPct val="0"/>
              </a:spcBef>
              <a:spcAft>
                <a:spcPct val="0"/>
              </a:spcAft>
              <a:defRPr sz="4400">
                <a:solidFill>
                  <a:srgbClr val="3333CC"/>
                </a:solidFill>
                <a:latin typeface="Arial" panose="020B0604020202020204" pitchFamily="34" charset="0"/>
              </a:defRPr>
            </a:lvl4pPr>
            <a:lvl5pPr algn="ctr" rtl="0" fontAlgn="base">
              <a:spcBef>
                <a:spcPct val="0"/>
              </a:spcBef>
              <a:spcAft>
                <a:spcPct val="0"/>
              </a:spcAft>
              <a:defRPr sz="4400">
                <a:solidFill>
                  <a:srgbClr val="3333CC"/>
                </a:solidFill>
                <a:latin typeface="Arial" panose="020B0604020202020204" pitchFamily="34" charset="0"/>
              </a:defRPr>
            </a:lvl5pPr>
            <a:lvl6pPr marL="457200" algn="ctr" rtl="0" fontAlgn="base">
              <a:spcBef>
                <a:spcPct val="0"/>
              </a:spcBef>
              <a:spcAft>
                <a:spcPct val="0"/>
              </a:spcAft>
              <a:defRPr sz="4400">
                <a:solidFill>
                  <a:srgbClr val="3333CC"/>
                </a:solidFill>
                <a:latin typeface="Arial" panose="020B0604020202020204" pitchFamily="34" charset="0"/>
              </a:defRPr>
            </a:lvl6pPr>
            <a:lvl7pPr marL="914400" algn="ctr" rtl="0" fontAlgn="base">
              <a:spcBef>
                <a:spcPct val="0"/>
              </a:spcBef>
              <a:spcAft>
                <a:spcPct val="0"/>
              </a:spcAft>
              <a:defRPr sz="4400">
                <a:solidFill>
                  <a:srgbClr val="3333CC"/>
                </a:solidFill>
                <a:latin typeface="Arial" panose="020B0604020202020204" pitchFamily="34" charset="0"/>
              </a:defRPr>
            </a:lvl7pPr>
            <a:lvl8pPr marL="1371600" algn="ctr" rtl="0" fontAlgn="base">
              <a:spcBef>
                <a:spcPct val="0"/>
              </a:spcBef>
              <a:spcAft>
                <a:spcPct val="0"/>
              </a:spcAft>
              <a:defRPr sz="4400">
                <a:solidFill>
                  <a:srgbClr val="3333CC"/>
                </a:solidFill>
                <a:latin typeface="Arial" panose="020B0604020202020204" pitchFamily="34" charset="0"/>
              </a:defRPr>
            </a:lvl8pPr>
            <a:lvl9pPr marL="1828800" algn="ctr" rtl="0" fontAlgn="base">
              <a:spcBef>
                <a:spcPct val="0"/>
              </a:spcBef>
              <a:spcAft>
                <a:spcPct val="0"/>
              </a:spcAft>
              <a:defRPr sz="4400">
                <a:solidFill>
                  <a:srgbClr val="3333CC"/>
                </a:solidFill>
                <a:latin typeface="Arial" panose="020B0604020202020204" pitchFamily="34" charset="0"/>
              </a:defRPr>
            </a:lvl9pPr>
          </a:lstStyle>
          <a:p>
            <a:r>
              <a:rPr lang="en-GB" sz="2800" b="1" smtClean="0"/>
              <a:t>General Principles</a:t>
            </a:r>
            <a:endParaRPr lang="en-GB" sz="2800" b="1" dirty="0"/>
          </a:p>
        </p:txBody>
      </p:sp>
    </p:spTree>
    <p:extLst>
      <p:ext uri="{BB962C8B-B14F-4D97-AF65-F5344CB8AC3E}">
        <p14:creationId xmlns:p14="http://schemas.microsoft.com/office/powerpoint/2010/main" val="3148876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69976D8-1288-45F4-A2B8-4B6ED7B0CE3A}" type="slidenum">
              <a:rPr lang="en-US" altLang="en-US"/>
              <a:pPr/>
              <a:t>6</a:t>
            </a:fld>
            <a:endParaRPr lang="en-US" altLang="en-US"/>
          </a:p>
        </p:txBody>
      </p:sp>
      <p:sp>
        <p:nvSpPr>
          <p:cNvPr id="5122" name="Rectangle 2"/>
          <p:cNvSpPr>
            <a:spLocks noGrp="1" noChangeArrowheads="1"/>
          </p:cNvSpPr>
          <p:nvPr>
            <p:ph type="title"/>
          </p:nvPr>
        </p:nvSpPr>
        <p:spPr>
          <a:xfrm>
            <a:off x="914400" y="192088"/>
            <a:ext cx="7772400" cy="762000"/>
          </a:xfrm>
        </p:spPr>
        <p:txBody>
          <a:bodyPr/>
          <a:lstStyle/>
          <a:p>
            <a:pPr lvl="0"/>
            <a:r>
              <a:rPr lang="en-GB" sz="2800" b="1" dirty="0"/>
              <a:t>General Principles</a:t>
            </a: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760950"/>
            <a:ext cx="8568952" cy="4752528"/>
          </a:xfrm>
          <a:prstGeom prst="rect">
            <a:avLst/>
          </a:prstGeom>
          <a:noFill/>
          <a:ln>
            <a:noFill/>
          </a:ln>
        </p:spPr>
      </p:pic>
      <p:sp>
        <p:nvSpPr>
          <p:cNvPr id="2" name="TextBox 1"/>
          <p:cNvSpPr txBox="1"/>
          <p:nvPr/>
        </p:nvSpPr>
        <p:spPr>
          <a:xfrm>
            <a:off x="1115616" y="1052736"/>
            <a:ext cx="8136904" cy="461665"/>
          </a:xfrm>
          <a:prstGeom prst="rect">
            <a:avLst/>
          </a:prstGeom>
          <a:noFill/>
        </p:spPr>
        <p:txBody>
          <a:bodyPr wrap="square" rtlCol="0">
            <a:spAutoFit/>
          </a:bodyPr>
          <a:lstStyle/>
          <a:p>
            <a:r>
              <a:rPr lang="en-GB" sz="2400" b="1" dirty="0" smtClean="0"/>
              <a:t>Allocation of public funds to purchase public goods</a:t>
            </a:r>
            <a:endParaRPr lang="en-GB" sz="24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69976D8-1288-45F4-A2B8-4B6ED7B0CE3A}" type="slidenum">
              <a:rPr lang="en-US" altLang="en-US"/>
              <a:pPr/>
              <a:t>7</a:t>
            </a:fld>
            <a:endParaRPr lang="en-US" altLang="en-US"/>
          </a:p>
        </p:txBody>
      </p:sp>
      <p:sp>
        <p:nvSpPr>
          <p:cNvPr id="5122" name="Rectangle 2"/>
          <p:cNvSpPr>
            <a:spLocks noGrp="1" noChangeArrowheads="1"/>
          </p:cNvSpPr>
          <p:nvPr>
            <p:ph type="title"/>
          </p:nvPr>
        </p:nvSpPr>
        <p:spPr>
          <a:xfrm>
            <a:off x="914400" y="192088"/>
            <a:ext cx="7772400" cy="762000"/>
          </a:xfrm>
        </p:spPr>
        <p:txBody>
          <a:bodyPr/>
          <a:lstStyle/>
          <a:p>
            <a:pPr lvl="0"/>
            <a:r>
              <a:rPr lang="en-GB" sz="2800" b="1" dirty="0"/>
              <a:t>General Principles</a:t>
            </a:r>
          </a:p>
        </p:txBody>
      </p:sp>
      <p:sp>
        <p:nvSpPr>
          <p:cNvPr id="2" name="TextBox 1"/>
          <p:cNvSpPr txBox="1"/>
          <p:nvPr/>
        </p:nvSpPr>
        <p:spPr>
          <a:xfrm>
            <a:off x="2555776" y="925960"/>
            <a:ext cx="5904656" cy="461665"/>
          </a:xfrm>
          <a:prstGeom prst="rect">
            <a:avLst/>
          </a:prstGeom>
          <a:noFill/>
        </p:spPr>
        <p:txBody>
          <a:bodyPr wrap="square" rtlCol="0">
            <a:spAutoFit/>
          </a:bodyPr>
          <a:lstStyle/>
          <a:p>
            <a:r>
              <a:rPr lang="en-GB" sz="2400" b="1" dirty="0" smtClean="0"/>
              <a:t>Macroeconomic instability</a:t>
            </a:r>
            <a:endParaRPr lang="en-GB" sz="2400" b="1" dirty="0"/>
          </a:p>
        </p:txBody>
      </p:sp>
      <p:sp>
        <p:nvSpPr>
          <p:cNvPr id="3" name="Rectangle 2"/>
          <p:cNvSpPr>
            <a:spLocks noChangeArrowheads="1"/>
          </p:cNvSpPr>
          <p:nvPr/>
        </p:nvSpPr>
        <p:spPr bwMode="auto">
          <a:xfrm>
            <a:off x="3635896" y="28529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4" name="Object 3"/>
          <p:cNvGraphicFramePr>
            <a:graphicFrameLocks noChangeAspect="1"/>
          </p:cNvGraphicFramePr>
          <p:nvPr>
            <p:extLst>
              <p:ext uri="{D42A27DB-BD31-4B8C-83A1-F6EECF244321}">
                <p14:modId xmlns:p14="http://schemas.microsoft.com/office/powerpoint/2010/main" val="1739107220"/>
              </p:ext>
            </p:extLst>
          </p:nvPr>
        </p:nvGraphicFramePr>
        <p:xfrm>
          <a:off x="1547664" y="1570662"/>
          <a:ext cx="5944518" cy="5150813"/>
        </p:xfrm>
        <a:graphic>
          <a:graphicData uri="http://schemas.openxmlformats.org/presentationml/2006/ole">
            <mc:AlternateContent xmlns:mc="http://schemas.openxmlformats.org/markup-compatibility/2006">
              <mc:Choice xmlns:v="urn:schemas-microsoft-com:vml" Requires="v">
                <p:oleObj spid="_x0000_s58375" name="EViews" r:id="rId3" imgW="4584648" imgH="3979567" progId="EViews.Workfile.2">
                  <p:embed/>
                </p:oleObj>
              </mc:Choice>
              <mc:Fallback>
                <p:oleObj name="EViews" r:id="rId3" imgW="4584648" imgH="3979567" progId="EViews.Workfile.2">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1570662"/>
                        <a:ext cx="5944518" cy="5150813"/>
                      </a:xfrm>
                      <a:prstGeom prst="rect">
                        <a:avLst/>
                      </a:prstGeom>
                      <a:noFill/>
                    </p:spPr>
                  </p:pic>
                </p:oleObj>
              </mc:Fallback>
            </mc:AlternateContent>
          </a:graphicData>
        </a:graphic>
      </p:graphicFrame>
    </p:spTree>
    <p:extLst>
      <p:ext uri="{BB962C8B-B14F-4D97-AF65-F5344CB8AC3E}">
        <p14:creationId xmlns:p14="http://schemas.microsoft.com/office/powerpoint/2010/main" val="1240013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69976D8-1288-45F4-A2B8-4B6ED7B0CE3A}" type="slidenum">
              <a:rPr lang="en-US" altLang="en-US"/>
              <a:pPr/>
              <a:t>8</a:t>
            </a:fld>
            <a:endParaRPr lang="en-US" altLang="en-US"/>
          </a:p>
        </p:txBody>
      </p:sp>
      <p:sp>
        <p:nvSpPr>
          <p:cNvPr id="5122" name="Rectangle 2"/>
          <p:cNvSpPr>
            <a:spLocks noGrp="1" noChangeArrowheads="1"/>
          </p:cNvSpPr>
          <p:nvPr>
            <p:ph type="title"/>
          </p:nvPr>
        </p:nvSpPr>
        <p:spPr>
          <a:xfrm>
            <a:off x="914400" y="192088"/>
            <a:ext cx="7772400" cy="762000"/>
          </a:xfrm>
        </p:spPr>
        <p:txBody>
          <a:bodyPr/>
          <a:lstStyle/>
          <a:p>
            <a:pPr lvl="0"/>
            <a:r>
              <a:rPr lang="en-GB" sz="2800" b="1" dirty="0"/>
              <a:t>General </a:t>
            </a:r>
            <a:r>
              <a:rPr lang="en-GB" sz="2800" b="1" dirty="0" smtClean="0"/>
              <a:t>Principles</a:t>
            </a:r>
            <a:endParaRPr lang="en-GB" sz="2800" b="1" dirty="0"/>
          </a:p>
        </p:txBody>
      </p:sp>
      <p:sp>
        <p:nvSpPr>
          <p:cNvPr id="3" name="Rectangle 2"/>
          <p:cNvSpPr>
            <a:spLocks noChangeArrowheads="1"/>
          </p:cNvSpPr>
          <p:nvPr/>
        </p:nvSpPr>
        <p:spPr bwMode="auto">
          <a:xfrm>
            <a:off x="3635896" y="28529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56792"/>
            <a:ext cx="7772400" cy="4464495"/>
          </a:xfrm>
          <a:prstGeom prst="rect">
            <a:avLst/>
          </a:prstGeom>
          <a:noFill/>
        </p:spPr>
      </p:pic>
    </p:spTree>
    <p:extLst>
      <p:ext uri="{BB962C8B-B14F-4D97-AF65-F5344CB8AC3E}">
        <p14:creationId xmlns:p14="http://schemas.microsoft.com/office/powerpoint/2010/main" val="2796893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69976D8-1288-45F4-A2B8-4B6ED7B0CE3A}" type="slidenum">
              <a:rPr lang="en-US" altLang="en-US"/>
              <a:pPr/>
              <a:t>9</a:t>
            </a:fld>
            <a:endParaRPr lang="en-US" altLang="en-US"/>
          </a:p>
        </p:txBody>
      </p:sp>
      <p:sp>
        <p:nvSpPr>
          <p:cNvPr id="5122" name="Rectangle 2"/>
          <p:cNvSpPr>
            <a:spLocks noGrp="1" noChangeArrowheads="1"/>
          </p:cNvSpPr>
          <p:nvPr>
            <p:ph type="title"/>
          </p:nvPr>
        </p:nvSpPr>
        <p:spPr>
          <a:xfrm>
            <a:off x="914400" y="192088"/>
            <a:ext cx="7772400" cy="762000"/>
          </a:xfrm>
        </p:spPr>
        <p:txBody>
          <a:bodyPr/>
          <a:lstStyle/>
          <a:p>
            <a:pPr lvl="0"/>
            <a:r>
              <a:rPr lang="en-GB" sz="2800" b="1" dirty="0"/>
              <a:t>General </a:t>
            </a:r>
            <a:r>
              <a:rPr lang="en-GB" sz="2800" b="1" dirty="0" smtClean="0"/>
              <a:t>Principles</a:t>
            </a:r>
            <a:endParaRPr lang="en-GB" sz="2800" b="1" dirty="0"/>
          </a:p>
        </p:txBody>
      </p:sp>
      <p:sp>
        <p:nvSpPr>
          <p:cNvPr id="3" name="Rectangle 2"/>
          <p:cNvSpPr>
            <a:spLocks noChangeArrowheads="1"/>
          </p:cNvSpPr>
          <p:nvPr/>
        </p:nvSpPr>
        <p:spPr bwMode="auto">
          <a:xfrm>
            <a:off x="3635896" y="28529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1547664" y="764704"/>
            <a:ext cx="6336704" cy="5956771"/>
          </a:xfrm>
          <a:prstGeom prst="rect">
            <a:avLst/>
          </a:prstGeom>
          <a:noFill/>
        </p:spPr>
      </p:pic>
    </p:spTree>
    <p:extLst>
      <p:ext uri="{BB962C8B-B14F-4D97-AF65-F5344CB8AC3E}">
        <p14:creationId xmlns:p14="http://schemas.microsoft.com/office/powerpoint/2010/main" val="320205355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3024</TotalTime>
  <Words>2171</Words>
  <Application>Microsoft Office PowerPoint</Application>
  <PresentationFormat>On-screen Show (4:3)</PresentationFormat>
  <Paragraphs>242</Paragraphs>
  <Slides>47</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7" baseType="lpstr">
      <vt:lpstr>Times New Roman</vt:lpstr>
      <vt:lpstr>Arial</vt:lpstr>
      <vt:lpstr>Arial Unicode MS</vt:lpstr>
      <vt:lpstr>Batang</vt:lpstr>
      <vt:lpstr>Arial Black</vt:lpstr>
      <vt:lpstr>굴림</vt:lpstr>
      <vt:lpstr>Symbol</vt:lpstr>
      <vt:lpstr>Wingdings</vt:lpstr>
      <vt:lpstr>Default Design</vt:lpstr>
      <vt:lpstr>EViews</vt:lpstr>
      <vt:lpstr>PowerPoint Presentation</vt:lpstr>
      <vt:lpstr>Introduction</vt:lpstr>
      <vt:lpstr>PowerPoint Presentation</vt:lpstr>
      <vt:lpstr>PowerPoint Presentation</vt:lpstr>
      <vt:lpstr>PowerPoint Presentation</vt:lpstr>
      <vt:lpstr>General Principles</vt:lpstr>
      <vt:lpstr>General Principles</vt:lpstr>
      <vt:lpstr>General Principles</vt:lpstr>
      <vt:lpstr>General Principles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 402</dc:title>
  <dc:creator>User</dc:creator>
  <cp:lastModifiedBy>COLLIGNON</cp:lastModifiedBy>
  <cp:revision>69</cp:revision>
  <dcterms:created xsi:type="dcterms:W3CDTF">2004-10-04T16:57:37Z</dcterms:created>
  <dcterms:modified xsi:type="dcterms:W3CDTF">2018-05-16T10:58:40Z</dcterms:modified>
</cp:coreProperties>
</file>